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32"/>
  </p:notesMasterIdLst>
  <p:sldIdLst>
    <p:sldId id="401" r:id="rId5"/>
    <p:sldId id="406" r:id="rId6"/>
    <p:sldId id="403" r:id="rId7"/>
    <p:sldId id="402" r:id="rId8"/>
    <p:sldId id="404" r:id="rId9"/>
    <p:sldId id="405" r:id="rId10"/>
    <p:sldId id="411" r:id="rId11"/>
    <p:sldId id="412" r:id="rId12"/>
    <p:sldId id="413" r:id="rId13"/>
    <p:sldId id="426" r:id="rId14"/>
    <p:sldId id="416" r:id="rId15"/>
    <p:sldId id="418" r:id="rId16"/>
    <p:sldId id="428" r:id="rId17"/>
    <p:sldId id="419" r:id="rId18"/>
    <p:sldId id="432" r:id="rId19"/>
    <p:sldId id="424" r:id="rId20"/>
    <p:sldId id="429" r:id="rId21"/>
    <p:sldId id="417" r:id="rId22"/>
    <p:sldId id="420" r:id="rId23"/>
    <p:sldId id="433" r:id="rId24"/>
    <p:sldId id="434" r:id="rId25"/>
    <p:sldId id="436" r:id="rId26"/>
    <p:sldId id="435" r:id="rId27"/>
    <p:sldId id="438" r:id="rId28"/>
    <p:sldId id="439" r:id="rId29"/>
    <p:sldId id="431" r:id="rId30"/>
    <p:sldId id="43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36" autoAdjust="0"/>
    <p:restoredTop sz="95474" autoAdjust="0"/>
  </p:normalViewPr>
  <p:slideViewPr>
    <p:cSldViewPr snapToGrid="0">
      <p:cViewPr varScale="1">
        <p:scale>
          <a:sx n="87" d="100"/>
          <a:sy n="87" d="100"/>
        </p:scale>
        <p:origin x="468" y="84"/>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1/11/2021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0EDF81-139F-488C-872B-4720FBA6BF98}" type="slidenum">
              <a:rPr lang="en-US" smtClean="0"/>
              <a:t>16</a:t>
            </a:fld>
            <a:endParaRPr lang="en-US" dirty="0"/>
          </a:p>
        </p:txBody>
      </p:sp>
    </p:spTree>
    <p:extLst>
      <p:ext uri="{BB962C8B-B14F-4D97-AF65-F5344CB8AC3E}">
        <p14:creationId xmlns:p14="http://schemas.microsoft.com/office/powerpoint/2010/main" val="1890082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dirty="0"/>
              <a:t>Click icon to add picture</a:t>
            </a:r>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dirty="0"/>
              <a:t>Click icon to add picture</a:t>
            </a:r>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dirty="0"/>
              <a:t>Click icon to add picture</a:t>
            </a:r>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dirty="0"/>
              <a:t>Click icon to add picture</a:t>
            </a:r>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dirty="0"/>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dirty="0"/>
              <a:t>Click icon to add picture</a:t>
            </a:r>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dirty="0"/>
              <a:t>Click icon to add picture</a:t>
            </a:r>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dirty="0"/>
              <a:t>Click icon to add picture</a:t>
            </a:r>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dirty="0"/>
              <a:t>Click icon to add picture</a:t>
            </a:r>
          </a:p>
        </p:txBody>
      </p:sp>
    </p:spTree>
    <p:extLst>
      <p:ext uri="{BB962C8B-B14F-4D97-AF65-F5344CB8AC3E}">
        <p14:creationId xmlns:p14="http://schemas.microsoft.com/office/powerpoint/2010/main" val="3796646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dirty="0"/>
              <a:t>Click icon to add picture</a:t>
            </a:r>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dirty="0"/>
              <a:t>Click icon to add picture</a:t>
            </a:r>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dirty="0"/>
              <a:t>Click icon to add picture</a:t>
            </a:r>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dirty="0"/>
              <a:t>Click icon to add picture</a:t>
            </a:r>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dirty="0"/>
              <a:t>Click icon to add picture</a:t>
            </a:r>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dirty="0"/>
              <a:t>Click icon to add picture</a:t>
            </a:r>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dirty="0"/>
              <a:t>Click icon to add picture</a:t>
            </a:r>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5jpgMXt1Z9Y" TargetMode="External"/><Relationship Id="rId13" Type="http://schemas.openxmlformats.org/officeDocument/2006/relationships/image" Target="../media/image16.jpg"/><Relationship Id="rId3" Type="http://schemas.openxmlformats.org/officeDocument/2006/relationships/hyperlink" Target="https://www.geeksforgeeks.org/cryptography-gui-using-python/" TargetMode="External"/><Relationship Id="rId7" Type="http://schemas.openxmlformats.org/officeDocument/2006/relationships/hyperlink" Target="https://www.youtube.com/watch?v=50XM-h3h6Fw" TargetMode="External"/><Relationship Id="rId12" Type="http://schemas.openxmlformats.org/officeDocument/2006/relationships/hyperlink" Target="https://www.geeksforgeeks.org/" TargetMode="External"/><Relationship Id="rId2" Type="http://schemas.openxmlformats.org/officeDocument/2006/relationships/image" Target="../media/image28.jpg"/><Relationship Id="rId1" Type="http://schemas.openxmlformats.org/officeDocument/2006/relationships/slideLayout" Target="../slideLayouts/slideLayout15.xml"/><Relationship Id="rId6" Type="http://schemas.openxmlformats.org/officeDocument/2006/relationships/hyperlink" Target="https://www.geeksforgeeks.org/python-program-to-generate-one-time-password-otp/#:~:text=They%20are%20generally%20combination%20of,to%20generate%20OTP%20using%20Python" TargetMode="External"/><Relationship Id="rId11" Type="http://schemas.openxmlformats.org/officeDocument/2006/relationships/hyperlink" Target="https://stackoverflow.com/" TargetMode="External"/><Relationship Id="rId5" Type="http://schemas.openxmlformats.org/officeDocument/2006/relationships/hyperlink" Target="https://inventwithpython.com/hacking/chapter22.html" TargetMode="External"/><Relationship Id="rId10" Type="http://schemas.openxmlformats.org/officeDocument/2006/relationships/hyperlink" Target="https://github.com/" TargetMode="External"/><Relationship Id="rId4" Type="http://schemas.openxmlformats.org/officeDocument/2006/relationships/hyperlink" Target="https://www.tutorialspoint.com/cryptography_with_python/index.htm" TargetMode="External"/><Relationship Id="rId9" Type="http://schemas.openxmlformats.org/officeDocument/2006/relationships/hyperlink" Target="https://pypi.or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p:txBody>
          <a:bodyPr>
            <a:normAutofit/>
          </a:bodyPr>
          <a:lstStyle/>
          <a:p>
            <a:r>
              <a:rPr lang="en-GB" sz="8800" b="1" spc="600" dirty="0"/>
              <a:t>Python</a:t>
            </a:r>
            <a:br>
              <a:rPr lang="en-GB" sz="8800" b="1" spc="600" dirty="0"/>
            </a:br>
            <a:r>
              <a:rPr lang="en-GB" sz="8800" b="1" spc="600" dirty="0"/>
              <a:t>project</a:t>
            </a:r>
            <a:endParaRPr lang="en-US" sz="8800" dirty="0"/>
          </a:p>
        </p:txBody>
      </p:sp>
      <p:sp>
        <p:nvSpPr>
          <p:cNvPr id="3" name="Subtitle 2">
            <a:extLst>
              <a:ext uri="{FF2B5EF4-FFF2-40B4-BE49-F238E27FC236}">
                <a16:creationId xmlns:a16="http://schemas.microsoft.com/office/drawing/2014/main" id="{EF5D29EF-CFED-41EF-9138-BE844655F339}"/>
              </a:ext>
            </a:extLst>
          </p:cNvPr>
          <p:cNvSpPr>
            <a:spLocks noGrp="1"/>
          </p:cNvSpPr>
          <p:nvPr>
            <p:ph type="subTitle" idx="1"/>
          </p:nvPr>
        </p:nvSpPr>
        <p:spPr>
          <a:xfrm>
            <a:off x="7973291" y="1560246"/>
            <a:ext cx="4218709" cy="3508908"/>
          </a:xfrm>
        </p:spPr>
        <p:txBody>
          <a:bodyPr/>
          <a:lstStyle/>
          <a:p>
            <a:r>
              <a:rPr lang="en-IN" spc="300" dirty="0">
                <a:solidFill>
                  <a:schemeClr val="bg1"/>
                </a:solidFill>
              </a:rPr>
              <a:t>Secret</a:t>
            </a:r>
          </a:p>
          <a:p>
            <a:r>
              <a:rPr lang="en-IN" spc="300" dirty="0">
                <a:solidFill>
                  <a:schemeClr val="bg1"/>
                </a:solidFill>
              </a:rPr>
              <a:t>Messages</a:t>
            </a:r>
          </a:p>
          <a:p>
            <a:r>
              <a:rPr lang="en-IN" spc="300" dirty="0">
                <a:solidFill>
                  <a:schemeClr val="bg1"/>
                </a:solidFill>
              </a:rPr>
              <a:t>using python  </a:t>
            </a:r>
          </a:p>
          <a:p>
            <a:endParaRPr lang="en-IN" spc="300" dirty="0">
              <a:solidFill>
                <a:schemeClr val="bg1"/>
              </a:solidFill>
            </a:endParaRPr>
          </a:p>
          <a:p>
            <a:r>
              <a:rPr lang="en-IN" spc="300" dirty="0">
                <a:solidFill>
                  <a:schemeClr val="bg1"/>
                </a:solidFill>
              </a:rPr>
              <a:t>(CRPYTOGRAPHY)</a:t>
            </a:r>
          </a:p>
        </p:txBody>
      </p:sp>
      <p:sp>
        <p:nvSpPr>
          <p:cNvPr id="4" name="Rectangle 3">
            <a:extLst>
              <a:ext uri="{FF2B5EF4-FFF2-40B4-BE49-F238E27FC236}">
                <a16:creationId xmlns:a16="http://schemas.microsoft.com/office/drawing/2014/main" id="{8B9C84C5-50CE-49FD-83BF-45C2924A0653}"/>
              </a:ext>
            </a:extLst>
          </p:cNvPr>
          <p:cNvSpPr/>
          <p:nvPr/>
        </p:nvSpPr>
        <p:spPr>
          <a:xfrm>
            <a:off x="198303" y="242371"/>
            <a:ext cx="4467890" cy="369332"/>
          </a:xfrm>
          <a:prstGeom prst="rect">
            <a:avLst/>
          </a:prstGeom>
        </p:spPr>
        <p:txBody>
          <a:bodyPr wrap="none">
            <a:spAutoFit/>
          </a:bodyPr>
          <a:lstStyle/>
          <a:p>
            <a:r>
              <a:rPr lang="en-GB" dirty="0"/>
              <a:t>SUBJECT CODE -- </a:t>
            </a:r>
            <a:r>
              <a:rPr lang="en-IN" dirty="0"/>
              <a:t>20ECP-118_20IS-BD_B</a:t>
            </a:r>
          </a:p>
        </p:txBody>
      </p:sp>
    </p:spTree>
    <p:extLst>
      <p:ext uri="{BB962C8B-B14F-4D97-AF65-F5344CB8AC3E}">
        <p14:creationId xmlns:p14="http://schemas.microsoft.com/office/powerpoint/2010/main" val="20747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D7A6C726-0DD6-4E71-88C1-A7AE567D0392}"/>
              </a:ext>
            </a:extLst>
          </p:cNvPr>
          <p:cNvPicPr>
            <a:picLocks noGrp="1" noChangeAspect="1"/>
          </p:cNvPicPr>
          <p:nvPr>
            <p:ph type="pic" sz="quarter" idx="13"/>
          </p:nvPr>
        </p:nvPicPr>
        <p:blipFill>
          <a:blip r:embed="rId2"/>
          <a:srcRect/>
          <a:stretch/>
        </p:blipFill>
        <p:spPr>
          <a:xfrm>
            <a:off x="-9153" y="443902"/>
            <a:ext cx="6105136" cy="5352983"/>
          </a:xfrm>
        </p:spPr>
      </p:pic>
      <p:pic>
        <p:nvPicPr>
          <p:cNvPr id="16" name="Picture Placeholder 15">
            <a:extLst>
              <a:ext uri="{FF2B5EF4-FFF2-40B4-BE49-F238E27FC236}">
                <a16:creationId xmlns:a16="http://schemas.microsoft.com/office/drawing/2014/main" id="{E645BE35-B3FF-436B-8FB8-BEEF9AD2E4A0}"/>
              </a:ext>
            </a:extLst>
          </p:cNvPr>
          <p:cNvPicPr>
            <a:picLocks noGrp="1" noChangeAspect="1"/>
          </p:cNvPicPr>
          <p:nvPr>
            <p:ph type="pic" sz="quarter" idx="14"/>
          </p:nvPr>
        </p:nvPicPr>
        <p:blipFill>
          <a:blip r:embed="rId3"/>
          <a:srcRect/>
          <a:stretch/>
        </p:blipFill>
        <p:spPr>
          <a:xfrm>
            <a:off x="6887562" y="211465"/>
            <a:ext cx="4469286" cy="3877363"/>
          </a:xfrm>
        </p:spPr>
      </p:pic>
      <p:sp>
        <p:nvSpPr>
          <p:cNvPr id="7" name="Title 6">
            <a:extLst>
              <a:ext uri="{FF2B5EF4-FFF2-40B4-BE49-F238E27FC236}">
                <a16:creationId xmlns:a16="http://schemas.microsoft.com/office/drawing/2014/main" id="{D2B7B8FF-35E1-4B3A-B5BD-A6F828D1221F}"/>
              </a:ext>
            </a:extLst>
          </p:cNvPr>
          <p:cNvSpPr>
            <a:spLocks noGrp="1"/>
          </p:cNvSpPr>
          <p:nvPr>
            <p:ph type="title"/>
          </p:nvPr>
        </p:nvSpPr>
        <p:spPr>
          <a:xfrm>
            <a:off x="4792338" y="4261104"/>
            <a:ext cx="7271132" cy="1463040"/>
          </a:xfrm>
        </p:spPr>
        <p:txBody>
          <a:bodyPr>
            <a:normAutofit/>
          </a:bodyPr>
          <a:lstStyle/>
          <a:p>
            <a:r>
              <a:rPr lang="en-GB" dirty="0">
                <a:solidFill>
                  <a:schemeClr val="bg1"/>
                </a:solidFill>
              </a:rPr>
              <a:t>CRPYTOGGRAPHY</a:t>
            </a:r>
            <a:endParaRPr lang="en-IN" dirty="0">
              <a:solidFill>
                <a:schemeClr val="bg1"/>
              </a:solidFill>
            </a:endParaRPr>
          </a:p>
        </p:txBody>
      </p:sp>
      <p:sp>
        <p:nvSpPr>
          <p:cNvPr id="8" name="Subtitle 7">
            <a:extLst>
              <a:ext uri="{FF2B5EF4-FFF2-40B4-BE49-F238E27FC236}">
                <a16:creationId xmlns:a16="http://schemas.microsoft.com/office/drawing/2014/main" id="{C0A219F1-4004-43FB-A01B-D585CA3F27ED}"/>
              </a:ext>
            </a:extLst>
          </p:cNvPr>
          <p:cNvSpPr>
            <a:spLocks noGrp="1"/>
          </p:cNvSpPr>
          <p:nvPr>
            <p:ph type="subTitle" idx="1"/>
          </p:nvPr>
        </p:nvSpPr>
        <p:spPr/>
        <p:txBody>
          <a:bodyPr>
            <a:normAutofit/>
          </a:bodyPr>
          <a:lstStyle/>
          <a:p>
            <a:r>
              <a:rPr lang="en-GB" sz="3200" dirty="0">
                <a:solidFill>
                  <a:schemeClr val="bg1"/>
                </a:solidFill>
              </a:rPr>
              <a:t>WHY  &amp; PURPOSE </a:t>
            </a:r>
            <a:endParaRPr lang="en-IN" sz="3200" dirty="0">
              <a:solidFill>
                <a:schemeClr val="bg1"/>
              </a:solidFill>
            </a:endParaRPr>
          </a:p>
        </p:txBody>
      </p:sp>
      <p:sp>
        <p:nvSpPr>
          <p:cNvPr id="5" name="Slide Number Placeholder 4">
            <a:extLst>
              <a:ext uri="{FF2B5EF4-FFF2-40B4-BE49-F238E27FC236}">
                <a16:creationId xmlns:a16="http://schemas.microsoft.com/office/drawing/2014/main" id="{441DDBEF-95C9-4C07-9C96-7DFFCB07B386}"/>
              </a:ext>
            </a:extLst>
          </p:cNvPr>
          <p:cNvSpPr>
            <a:spLocks noGrp="1"/>
          </p:cNvSpPr>
          <p:nvPr>
            <p:ph type="sldNum" sz="quarter" idx="4294967295"/>
          </p:nvPr>
        </p:nvSpPr>
        <p:spPr>
          <a:xfrm>
            <a:off x="9448800" y="6356350"/>
            <a:ext cx="2743200" cy="365125"/>
          </a:xfrm>
        </p:spPr>
        <p:txBody>
          <a:bodyPr/>
          <a:lstStyle/>
          <a:p>
            <a:fld id="{B9713C8C-8E70-45D5-AE59-23E60168254E}" type="slidenum">
              <a:rPr lang="en-US" smtClean="0"/>
              <a:t>10</a:t>
            </a:fld>
            <a:endParaRPr lang="en-US" dirty="0"/>
          </a:p>
        </p:txBody>
      </p:sp>
    </p:spTree>
    <p:extLst>
      <p:ext uri="{BB962C8B-B14F-4D97-AF65-F5344CB8AC3E}">
        <p14:creationId xmlns:p14="http://schemas.microsoft.com/office/powerpoint/2010/main" val="3730984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08A1-FEAA-4F21-96E4-5A57CFAABBE2}"/>
              </a:ext>
            </a:extLst>
          </p:cNvPr>
          <p:cNvSpPr>
            <a:spLocks noGrp="1"/>
          </p:cNvSpPr>
          <p:nvPr>
            <p:ph type="title"/>
          </p:nvPr>
        </p:nvSpPr>
        <p:spPr>
          <a:xfrm>
            <a:off x="1385978" y="1972019"/>
            <a:ext cx="4243641" cy="2842352"/>
          </a:xfrm>
        </p:spPr>
        <p:txBody>
          <a:bodyPr>
            <a:noAutofit/>
          </a:bodyPr>
          <a:lstStyle/>
          <a:p>
            <a:pPr fontAlgn="base"/>
            <a:r>
              <a:rPr lang="en-US" sz="3600" dirty="0"/>
              <a:t>Why &amp; Purpose</a:t>
            </a:r>
            <a:br>
              <a:rPr lang="en-US" sz="3600" dirty="0"/>
            </a:br>
            <a:r>
              <a:rPr lang="en-US" sz="3600" dirty="0"/>
              <a:t>Cryptography ?</a:t>
            </a:r>
            <a:endParaRPr lang="en-GB" sz="3600" i="0" dirty="0"/>
          </a:p>
        </p:txBody>
      </p:sp>
      <p:sp>
        <p:nvSpPr>
          <p:cNvPr id="5" name="Footer Placeholder 4">
            <a:extLst>
              <a:ext uri="{FF2B5EF4-FFF2-40B4-BE49-F238E27FC236}">
                <a16:creationId xmlns:a16="http://schemas.microsoft.com/office/drawing/2014/main" id="{5D109D7B-C32A-4E78-8DDF-03685549555D}"/>
              </a:ext>
            </a:extLst>
          </p:cNvPr>
          <p:cNvSpPr>
            <a:spLocks noGrp="1"/>
          </p:cNvSpPr>
          <p:nvPr>
            <p:ph type="ftr" sz="quarter" idx="11"/>
          </p:nvPr>
        </p:nvSpPr>
        <p:spPr/>
        <p:txBody>
          <a:bodyPr/>
          <a:lstStyle/>
          <a:p>
            <a:r>
              <a:rPr lang="en-IN" spc="300" dirty="0">
                <a:solidFill>
                  <a:schemeClr val="bg1"/>
                </a:solidFill>
              </a:rPr>
              <a:t>Secret Messages using python  </a:t>
            </a:r>
          </a:p>
        </p:txBody>
      </p:sp>
      <p:sp>
        <p:nvSpPr>
          <p:cNvPr id="6" name="Slide Number Placeholder 5">
            <a:extLst>
              <a:ext uri="{FF2B5EF4-FFF2-40B4-BE49-F238E27FC236}">
                <a16:creationId xmlns:a16="http://schemas.microsoft.com/office/drawing/2014/main" id="{ABC57B06-3F43-4092-8AB5-0AC06017930A}"/>
              </a:ext>
            </a:extLst>
          </p:cNvPr>
          <p:cNvSpPr>
            <a:spLocks noGrp="1"/>
          </p:cNvSpPr>
          <p:nvPr>
            <p:ph type="sldNum" sz="quarter" idx="12"/>
          </p:nvPr>
        </p:nvSpPr>
        <p:spPr/>
        <p:txBody>
          <a:bodyPr/>
          <a:lstStyle/>
          <a:p>
            <a:fld id="{B9713C8C-8E70-45D5-AE59-23E60168254E}" type="slidenum">
              <a:rPr lang="en-US" smtClean="0"/>
              <a:t>11</a:t>
            </a:fld>
            <a:endParaRPr lang="en-US" dirty="0"/>
          </a:p>
        </p:txBody>
      </p:sp>
      <p:sp>
        <p:nvSpPr>
          <p:cNvPr id="3" name="Content Placeholder 2">
            <a:extLst>
              <a:ext uri="{FF2B5EF4-FFF2-40B4-BE49-F238E27FC236}">
                <a16:creationId xmlns:a16="http://schemas.microsoft.com/office/drawing/2014/main" id="{8BC6A670-88A4-420A-8E0C-EBBF059D771C}"/>
              </a:ext>
            </a:extLst>
          </p:cNvPr>
          <p:cNvSpPr>
            <a:spLocks noGrp="1"/>
          </p:cNvSpPr>
          <p:nvPr>
            <p:ph sz="quarter" idx="13"/>
          </p:nvPr>
        </p:nvSpPr>
        <p:spPr/>
        <p:txBody>
          <a:bodyPr/>
          <a:lstStyle/>
          <a:p>
            <a:r>
              <a:rPr lang="en-GB" b="1" dirty="0">
                <a:solidFill>
                  <a:schemeClr val="bg1"/>
                </a:solidFill>
              </a:rPr>
              <a:t>Authentication</a:t>
            </a:r>
            <a:r>
              <a:rPr lang="en-GB" dirty="0">
                <a:solidFill>
                  <a:schemeClr val="bg1"/>
                </a:solidFill>
              </a:rPr>
              <a:t>: The process of proving one's identity. (The primary forms of host-to-host authentication on the Internet today are name-based or address-based, both of which are notoriously weak.)</a:t>
            </a:r>
            <a:br>
              <a:rPr lang="en-GB" dirty="0">
                <a:solidFill>
                  <a:schemeClr val="bg1"/>
                </a:solidFill>
              </a:rPr>
            </a:br>
            <a:r>
              <a:rPr lang="en-GB" dirty="0">
                <a:solidFill>
                  <a:schemeClr val="bg1"/>
                </a:solidFill>
              </a:rPr>
              <a:t> </a:t>
            </a:r>
            <a:br>
              <a:rPr lang="en-GB" dirty="0">
                <a:solidFill>
                  <a:schemeClr val="bg1"/>
                </a:solidFill>
              </a:rPr>
            </a:br>
            <a:r>
              <a:rPr lang="en-GB" b="1" dirty="0">
                <a:solidFill>
                  <a:schemeClr val="bg1"/>
                </a:solidFill>
              </a:rPr>
              <a:t>Privacy/confidentiality</a:t>
            </a:r>
            <a:r>
              <a:rPr lang="en-GB" dirty="0">
                <a:solidFill>
                  <a:schemeClr val="bg1"/>
                </a:solidFill>
              </a:rPr>
              <a:t>: Ensuring that no one can read the message except the intended receiver. </a:t>
            </a:r>
            <a:br>
              <a:rPr lang="en-GB" dirty="0">
                <a:solidFill>
                  <a:schemeClr val="bg1"/>
                </a:solidFill>
              </a:rPr>
            </a:br>
            <a:r>
              <a:rPr lang="en-GB" b="1" dirty="0">
                <a:solidFill>
                  <a:schemeClr val="bg1"/>
                </a:solidFill>
              </a:rPr>
              <a:t>Integrity: </a:t>
            </a:r>
            <a:r>
              <a:rPr lang="en-GB" dirty="0">
                <a:solidFill>
                  <a:schemeClr val="bg1"/>
                </a:solidFill>
              </a:rPr>
              <a:t>Assuring the receiver that the received message has not been altered in any way from the original. </a:t>
            </a:r>
            <a:br>
              <a:rPr lang="en-GB" dirty="0">
                <a:solidFill>
                  <a:schemeClr val="bg1"/>
                </a:solidFill>
              </a:rPr>
            </a:br>
            <a:br>
              <a:rPr lang="en-GB" dirty="0">
                <a:solidFill>
                  <a:schemeClr val="bg1"/>
                </a:solidFill>
              </a:rPr>
            </a:br>
            <a:r>
              <a:rPr lang="en-GB" b="1" dirty="0">
                <a:solidFill>
                  <a:schemeClr val="bg1"/>
                </a:solidFill>
              </a:rPr>
              <a:t>Non-repudiation</a:t>
            </a:r>
            <a:r>
              <a:rPr lang="en-GB" dirty="0">
                <a:solidFill>
                  <a:schemeClr val="bg1"/>
                </a:solidFill>
              </a:rPr>
              <a:t>: A mechanism to prove that the sender really sent this message. </a:t>
            </a:r>
            <a:endParaRPr lang="en-IN" dirty="0">
              <a:solidFill>
                <a:schemeClr val="bg1"/>
              </a:solidFill>
            </a:endParaRPr>
          </a:p>
        </p:txBody>
      </p:sp>
    </p:spTree>
    <p:extLst>
      <p:ext uri="{BB962C8B-B14F-4D97-AF65-F5344CB8AC3E}">
        <p14:creationId xmlns:p14="http://schemas.microsoft.com/office/powerpoint/2010/main" val="1661577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A60EE0CC-F1D5-475D-8809-1C5BDBB445F8}"/>
              </a:ext>
            </a:extLst>
          </p:cNvPr>
          <p:cNvPicPr>
            <a:picLocks noGrp="1" noChangeAspect="1"/>
          </p:cNvPicPr>
          <p:nvPr>
            <p:ph type="pic" sz="quarter" idx="13"/>
          </p:nvPr>
        </p:nvPicPr>
        <p:blipFill>
          <a:blip r:embed="rId2"/>
          <a:srcRect/>
          <a:stretch/>
        </p:blipFill>
        <p:spPr>
          <a:xfrm>
            <a:off x="0" y="0"/>
            <a:ext cx="6012180" cy="4350541"/>
          </a:xfrm>
        </p:spPr>
      </p:pic>
      <p:pic>
        <p:nvPicPr>
          <p:cNvPr id="19" name="Picture Placeholder 18">
            <a:extLst>
              <a:ext uri="{FF2B5EF4-FFF2-40B4-BE49-F238E27FC236}">
                <a16:creationId xmlns:a16="http://schemas.microsoft.com/office/drawing/2014/main" id="{33FB80F3-46DC-4FA7-905F-3E5A337F6D8B}"/>
              </a:ext>
            </a:extLst>
          </p:cNvPr>
          <p:cNvPicPr>
            <a:picLocks noGrp="1" noChangeAspect="1"/>
          </p:cNvPicPr>
          <p:nvPr>
            <p:ph type="pic" sz="quarter" idx="14"/>
          </p:nvPr>
        </p:nvPicPr>
        <p:blipFill>
          <a:blip r:embed="rId3"/>
          <a:srcRect l="14439" r="14439"/>
          <a:stretch>
            <a:fillRect/>
          </a:stretch>
        </p:blipFill>
        <p:spPr/>
      </p:pic>
      <p:sp>
        <p:nvSpPr>
          <p:cNvPr id="8" name="Title 7">
            <a:extLst>
              <a:ext uri="{FF2B5EF4-FFF2-40B4-BE49-F238E27FC236}">
                <a16:creationId xmlns:a16="http://schemas.microsoft.com/office/drawing/2014/main" id="{5A59E938-ABC4-4887-9ECD-5A47B721FECB}"/>
              </a:ext>
            </a:extLst>
          </p:cNvPr>
          <p:cNvSpPr>
            <a:spLocks noGrp="1"/>
          </p:cNvSpPr>
          <p:nvPr>
            <p:ph type="title"/>
          </p:nvPr>
        </p:nvSpPr>
        <p:spPr>
          <a:xfrm>
            <a:off x="322119" y="4224528"/>
            <a:ext cx="11034730" cy="1463040"/>
          </a:xfrm>
        </p:spPr>
        <p:txBody>
          <a:bodyPr/>
          <a:lstStyle/>
          <a:p>
            <a:r>
              <a:rPr lang="en-GB" dirty="0">
                <a:solidFill>
                  <a:schemeClr val="bg1"/>
                </a:solidFill>
              </a:rPr>
              <a:t>Cryptography using PYTHON</a:t>
            </a:r>
            <a:endParaRPr lang="en-IN" dirty="0">
              <a:solidFill>
                <a:schemeClr val="bg1"/>
              </a:solidFill>
            </a:endParaRPr>
          </a:p>
        </p:txBody>
      </p:sp>
      <p:sp>
        <p:nvSpPr>
          <p:cNvPr id="9" name="Subtitle 8">
            <a:extLst>
              <a:ext uri="{FF2B5EF4-FFF2-40B4-BE49-F238E27FC236}">
                <a16:creationId xmlns:a16="http://schemas.microsoft.com/office/drawing/2014/main" id="{DBB16F0E-9F49-4A09-93F9-16E687EC23E1}"/>
              </a:ext>
            </a:extLst>
          </p:cNvPr>
          <p:cNvSpPr>
            <a:spLocks noGrp="1"/>
          </p:cNvSpPr>
          <p:nvPr>
            <p:ph type="subTitle" idx="1"/>
          </p:nvPr>
        </p:nvSpPr>
        <p:spPr/>
        <p:txBody>
          <a:bodyPr>
            <a:normAutofit/>
          </a:bodyPr>
          <a:lstStyle/>
          <a:p>
            <a:r>
              <a:rPr lang="en-GB" sz="3200" dirty="0">
                <a:solidFill>
                  <a:schemeClr val="bg1"/>
                </a:solidFill>
              </a:rPr>
              <a:t>IDLE</a:t>
            </a:r>
            <a:endParaRPr lang="en-IN" sz="3200" dirty="0">
              <a:solidFill>
                <a:schemeClr val="bg1"/>
              </a:solidFill>
            </a:endParaRPr>
          </a:p>
        </p:txBody>
      </p:sp>
      <p:sp>
        <p:nvSpPr>
          <p:cNvPr id="6" name="Footer Placeholder 5">
            <a:extLst>
              <a:ext uri="{FF2B5EF4-FFF2-40B4-BE49-F238E27FC236}">
                <a16:creationId xmlns:a16="http://schemas.microsoft.com/office/drawing/2014/main" id="{579079C9-4DF8-45F1-955F-B4B2D20CA4CA}"/>
              </a:ext>
            </a:extLst>
          </p:cNvPr>
          <p:cNvSpPr>
            <a:spLocks noGrp="1"/>
          </p:cNvSpPr>
          <p:nvPr>
            <p:ph type="ftr" sz="quarter" idx="4294967295"/>
          </p:nvPr>
        </p:nvSpPr>
        <p:spPr>
          <a:xfrm>
            <a:off x="0" y="6356350"/>
            <a:ext cx="6096000" cy="365125"/>
          </a:xfrm>
        </p:spPr>
        <p:txBody>
          <a:bodyPr/>
          <a:lstStyle/>
          <a:p>
            <a:r>
              <a:rPr lang="en-IN" spc="300" dirty="0">
                <a:solidFill>
                  <a:schemeClr val="bg1"/>
                </a:solidFill>
              </a:rPr>
              <a:t>Secret Messages using python  </a:t>
            </a:r>
          </a:p>
        </p:txBody>
      </p:sp>
      <p:sp>
        <p:nvSpPr>
          <p:cNvPr id="7" name="Slide Number Placeholder 6">
            <a:extLst>
              <a:ext uri="{FF2B5EF4-FFF2-40B4-BE49-F238E27FC236}">
                <a16:creationId xmlns:a16="http://schemas.microsoft.com/office/drawing/2014/main" id="{ACF3EDE7-AA4E-46C3-A0C8-7141CF031E4A}"/>
              </a:ext>
            </a:extLst>
          </p:cNvPr>
          <p:cNvSpPr>
            <a:spLocks noGrp="1"/>
          </p:cNvSpPr>
          <p:nvPr>
            <p:ph type="sldNum" sz="quarter" idx="4294967295"/>
          </p:nvPr>
        </p:nvSpPr>
        <p:spPr>
          <a:xfrm>
            <a:off x="9448800" y="6356350"/>
            <a:ext cx="2743200" cy="365125"/>
          </a:xfrm>
        </p:spPr>
        <p:txBody>
          <a:bodyPr/>
          <a:lstStyle/>
          <a:p>
            <a:fld id="{B9713C8C-8E70-45D5-AE59-23E60168254E}" type="slidenum">
              <a:rPr lang="en-US" smtClean="0"/>
              <a:t>12</a:t>
            </a:fld>
            <a:endParaRPr lang="en-US" dirty="0"/>
          </a:p>
        </p:txBody>
      </p:sp>
    </p:spTree>
    <p:extLst>
      <p:ext uri="{BB962C8B-B14F-4D97-AF65-F5344CB8AC3E}">
        <p14:creationId xmlns:p14="http://schemas.microsoft.com/office/powerpoint/2010/main" val="1082364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22981CE-C55A-43AB-BA8D-293D3759017B}"/>
              </a:ext>
            </a:extLst>
          </p:cNvPr>
          <p:cNvSpPr>
            <a:spLocks noGrp="1"/>
          </p:cNvSpPr>
          <p:nvPr>
            <p:ph type="title"/>
          </p:nvPr>
        </p:nvSpPr>
        <p:spPr>
          <a:xfrm>
            <a:off x="309851" y="1319230"/>
            <a:ext cx="3056803" cy="2310938"/>
          </a:xfrm>
        </p:spPr>
        <p:txBody>
          <a:bodyPr>
            <a:normAutofit/>
          </a:bodyPr>
          <a:lstStyle/>
          <a:p>
            <a:pPr algn="r"/>
            <a:r>
              <a:rPr lang="en-GB" sz="7200" spc="600" dirty="0">
                <a:solidFill>
                  <a:schemeClr val="bg1"/>
                </a:solidFill>
              </a:rPr>
              <a:t>AIM</a:t>
            </a:r>
            <a:endParaRPr lang="en-IN" sz="4000" spc="600" dirty="0">
              <a:solidFill>
                <a:schemeClr val="bg1"/>
              </a:solidFill>
            </a:endParaRPr>
          </a:p>
        </p:txBody>
      </p:sp>
      <p:pic>
        <p:nvPicPr>
          <p:cNvPr id="16" name="Picture Placeholder 15">
            <a:extLst>
              <a:ext uri="{FF2B5EF4-FFF2-40B4-BE49-F238E27FC236}">
                <a16:creationId xmlns:a16="http://schemas.microsoft.com/office/drawing/2014/main" id="{77653B1E-F7C0-4E40-A884-321DB2431A4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694451" y="136525"/>
            <a:ext cx="8144748" cy="4005492"/>
          </a:xfrm>
        </p:spPr>
      </p:pic>
      <p:sp>
        <p:nvSpPr>
          <p:cNvPr id="2" name="Text Placeholder 1">
            <a:extLst>
              <a:ext uri="{FF2B5EF4-FFF2-40B4-BE49-F238E27FC236}">
                <a16:creationId xmlns:a16="http://schemas.microsoft.com/office/drawing/2014/main" id="{3E28736F-2DA6-469A-908E-D561BF095313}"/>
              </a:ext>
            </a:extLst>
          </p:cNvPr>
          <p:cNvSpPr>
            <a:spLocks noGrp="1"/>
          </p:cNvSpPr>
          <p:nvPr>
            <p:ph type="body" sz="half" idx="2"/>
          </p:nvPr>
        </p:nvSpPr>
        <p:spPr>
          <a:xfrm>
            <a:off x="839787" y="4270664"/>
            <a:ext cx="7171603" cy="2085686"/>
          </a:xfrm>
        </p:spPr>
        <p:txBody>
          <a:bodyPr>
            <a:normAutofit/>
          </a:bodyPr>
          <a:lstStyle/>
          <a:p>
            <a:pPr algn="just"/>
            <a:r>
              <a:rPr lang="en-GB" sz="1800" dirty="0">
                <a:solidFill>
                  <a:schemeClr val="bg1"/>
                </a:solidFill>
              </a:rPr>
              <a:t>Encryption software is software that uses the cryptography to prevent unauthorized access, interpretation to a analog or digital information or data</a:t>
            </a:r>
          </a:p>
          <a:p>
            <a:pPr algn="just"/>
            <a:r>
              <a:rPr lang="en-GB" sz="1800" dirty="0">
                <a:solidFill>
                  <a:schemeClr val="bg1"/>
                </a:solidFill>
              </a:rPr>
              <a:t>Cryptography protects data , information on computers as well as the information sent to other computers</a:t>
            </a:r>
            <a:endParaRPr lang="en-IN" sz="1800" dirty="0">
              <a:solidFill>
                <a:schemeClr val="bg1"/>
              </a:solidFill>
            </a:endParaRPr>
          </a:p>
        </p:txBody>
      </p:sp>
      <p:sp>
        <p:nvSpPr>
          <p:cNvPr id="4" name="Footer Placeholder 3">
            <a:extLst>
              <a:ext uri="{FF2B5EF4-FFF2-40B4-BE49-F238E27FC236}">
                <a16:creationId xmlns:a16="http://schemas.microsoft.com/office/drawing/2014/main" id="{883274A9-2128-40BA-A479-A284A206A412}"/>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300" normalizeH="0" baseline="0" noProof="0" dirty="0">
                <a:ln>
                  <a:noFill/>
                </a:ln>
                <a:solidFill>
                  <a:prstClr val="white"/>
                </a:solidFill>
                <a:effectLst/>
                <a:uLnTx/>
                <a:uFillTx/>
                <a:latin typeface="Century Gothic"/>
                <a:ea typeface="+mn-ea"/>
                <a:cs typeface="+mn-cs"/>
              </a:rPr>
              <a:t>Secret Messages using python  </a:t>
            </a:r>
          </a:p>
        </p:txBody>
      </p:sp>
      <p:sp>
        <p:nvSpPr>
          <p:cNvPr id="5" name="Slide Number Placeholder 4">
            <a:extLst>
              <a:ext uri="{FF2B5EF4-FFF2-40B4-BE49-F238E27FC236}">
                <a16:creationId xmlns:a16="http://schemas.microsoft.com/office/drawing/2014/main" id="{65CA029F-B033-4DC2-9E97-2B71E1D6A8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713C8C-8E70-45D5-AE59-23E60168254E}" type="slidenum">
              <a:rPr kumimoji="0" lang="en-US" sz="1200" b="0" i="0" u="none" strike="noStrike" kern="1200" cap="none" spc="0" normalizeH="0" baseline="0" noProof="0" smtClean="0">
                <a:ln>
                  <a:noFill/>
                </a:ln>
                <a:solidFill>
                  <a:prstClr val="black">
                    <a:tint val="7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Century Gothic"/>
              <a:ea typeface="+mn-ea"/>
              <a:cs typeface="+mn-cs"/>
            </a:endParaRPr>
          </a:p>
        </p:txBody>
      </p:sp>
    </p:spTree>
    <p:extLst>
      <p:ext uri="{BB962C8B-B14F-4D97-AF65-F5344CB8AC3E}">
        <p14:creationId xmlns:p14="http://schemas.microsoft.com/office/powerpoint/2010/main" val="2519590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22981CE-C55A-43AB-BA8D-293D3759017B}"/>
              </a:ext>
            </a:extLst>
          </p:cNvPr>
          <p:cNvSpPr>
            <a:spLocks noGrp="1"/>
          </p:cNvSpPr>
          <p:nvPr>
            <p:ph type="title"/>
          </p:nvPr>
        </p:nvSpPr>
        <p:spPr>
          <a:xfrm>
            <a:off x="309851" y="1319230"/>
            <a:ext cx="3056803" cy="2310938"/>
          </a:xfrm>
        </p:spPr>
        <p:txBody>
          <a:bodyPr>
            <a:normAutofit/>
          </a:bodyPr>
          <a:lstStyle/>
          <a:p>
            <a:pPr algn="r"/>
            <a:r>
              <a:rPr lang="en-GB" sz="4000" spc="600" dirty="0">
                <a:solidFill>
                  <a:schemeClr val="bg1"/>
                </a:solidFill>
              </a:rPr>
              <a:t>HOW  IT WORKS ??</a:t>
            </a:r>
            <a:endParaRPr lang="en-IN" sz="4000" spc="600" dirty="0">
              <a:solidFill>
                <a:schemeClr val="bg1"/>
              </a:solidFill>
            </a:endParaRPr>
          </a:p>
        </p:txBody>
      </p:sp>
      <p:pic>
        <p:nvPicPr>
          <p:cNvPr id="16" name="Picture Placeholder 15">
            <a:extLst>
              <a:ext uri="{FF2B5EF4-FFF2-40B4-BE49-F238E27FC236}">
                <a16:creationId xmlns:a16="http://schemas.microsoft.com/office/drawing/2014/main" id="{77653B1E-F7C0-4E40-A884-321DB2431A45}"/>
              </a:ext>
            </a:extLst>
          </p:cNvPr>
          <p:cNvPicPr>
            <a:picLocks noGrp="1" noChangeAspect="1"/>
          </p:cNvPicPr>
          <p:nvPr>
            <p:ph idx="1"/>
          </p:nvPr>
        </p:nvPicPr>
        <p:blipFill>
          <a:blip r:embed="rId2"/>
          <a:srcRect/>
          <a:stretch/>
        </p:blipFill>
        <p:spPr>
          <a:xfrm>
            <a:off x="3497514" y="136525"/>
            <a:ext cx="8538623" cy="4005492"/>
          </a:xfrm>
        </p:spPr>
      </p:pic>
      <p:sp>
        <p:nvSpPr>
          <p:cNvPr id="2" name="Text Placeholder 1">
            <a:extLst>
              <a:ext uri="{FF2B5EF4-FFF2-40B4-BE49-F238E27FC236}">
                <a16:creationId xmlns:a16="http://schemas.microsoft.com/office/drawing/2014/main" id="{3E28736F-2DA6-469A-908E-D561BF095313}"/>
              </a:ext>
            </a:extLst>
          </p:cNvPr>
          <p:cNvSpPr>
            <a:spLocks noGrp="1"/>
          </p:cNvSpPr>
          <p:nvPr>
            <p:ph type="body" sz="half" idx="2"/>
          </p:nvPr>
        </p:nvSpPr>
        <p:spPr>
          <a:xfrm>
            <a:off x="839787" y="4270664"/>
            <a:ext cx="7171603" cy="2085686"/>
          </a:xfrm>
        </p:spPr>
        <p:txBody>
          <a:bodyPr>
            <a:normAutofit/>
          </a:bodyPr>
          <a:lstStyle/>
          <a:p>
            <a:pPr algn="just"/>
            <a:r>
              <a:rPr lang="en-GB" sz="1800" dirty="0">
                <a:solidFill>
                  <a:schemeClr val="bg1"/>
                </a:solidFill>
              </a:rPr>
              <a:t>The program rearranges the order of letters in the message so that it can’t be understood. It does this by working out which letters are in even or odd positions. Then it swaps the position of each pair of letters in the message, starting with the first two, then the next two, and so on. The program also makes encrypted messages readable again by switching the letters back to where they started.</a:t>
            </a:r>
            <a:endParaRPr lang="en-IN" sz="1800" dirty="0">
              <a:solidFill>
                <a:schemeClr val="bg1"/>
              </a:solidFill>
            </a:endParaRPr>
          </a:p>
        </p:txBody>
      </p:sp>
      <p:sp>
        <p:nvSpPr>
          <p:cNvPr id="3" name="Date Placeholder 2">
            <a:extLst>
              <a:ext uri="{FF2B5EF4-FFF2-40B4-BE49-F238E27FC236}">
                <a16:creationId xmlns:a16="http://schemas.microsoft.com/office/drawing/2014/main" id="{E18AB3B0-22BA-40D7-BB36-5E1EDF791A6B}"/>
              </a:ext>
            </a:extLst>
          </p:cNvPr>
          <p:cNvSpPr>
            <a:spLocks noGrp="1"/>
          </p:cNvSpPr>
          <p:nvPr>
            <p:ph type="dt" sz="half" idx="10"/>
          </p:nvPr>
        </p:nvSpPr>
        <p:spPr/>
        <p:txBody>
          <a:bodyPr/>
          <a:lstStyle/>
          <a:p>
            <a:r>
              <a:rPr lang="en-US" dirty="0"/>
              <a:t>11/12/2020</a:t>
            </a:r>
          </a:p>
        </p:txBody>
      </p:sp>
      <p:sp>
        <p:nvSpPr>
          <p:cNvPr id="4" name="Footer Placeholder 3">
            <a:extLst>
              <a:ext uri="{FF2B5EF4-FFF2-40B4-BE49-F238E27FC236}">
                <a16:creationId xmlns:a16="http://schemas.microsoft.com/office/drawing/2014/main" id="{883274A9-2128-40BA-A479-A284A206A412}"/>
              </a:ext>
            </a:extLst>
          </p:cNvPr>
          <p:cNvSpPr>
            <a:spLocks noGrp="1"/>
          </p:cNvSpPr>
          <p:nvPr>
            <p:ph type="ftr" sz="quarter" idx="11"/>
          </p:nvPr>
        </p:nvSpPr>
        <p:spPr/>
        <p:txBody>
          <a:bodyPr/>
          <a:lstStyle/>
          <a:p>
            <a:r>
              <a:rPr lang="en-IN" spc="300" dirty="0">
                <a:solidFill>
                  <a:schemeClr val="bg1"/>
                </a:solidFill>
              </a:rPr>
              <a:t>Secret Messages using python  </a:t>
            </a:r>
          </a:p>
        </p:txBody>
      </p:sp>
      <p:sp>
        <p:nvSpPr>
          <p:cNvPr id="5" name="Slide Number Placeholder 4">
            <a:extLst>
              <a:ext uri="{FF2B5EF4-FFF2-40B4-BE49-F238E27FC236}">
                <a16:creationId xmlns:a16="http://schemas.microsoft.com/office/drawing/2014/main" id="{65CA029F-B033-4DC2-9E97-2B71E1D6A85E}"/>
              </a:ext>
            </a:extLst>
          </p:cNvPr>
          <p:cNvSpPr>
            <a:spLocks noGrp="1"/>
          </p:cNvSpPr>
          <p:nvPr>
            <p:ph type="sldNum" sz="quarter" idx="12"/>
          </p:nvPr>
        </p:nvSpPr>
        <p:spPr/>
        <p:txBody>
          <a:bodyPr/>
          <a:lstStyle/>
          <a:p>
            <a:fld id="{B9713C8C-8E70-45D5-AE59-23E60168254E}" type="slidenum">
              <a:rPr lang="en-US" smtClean="0"/>
              <a:t>14</a:t>
            </a:fld>
            <a:endParaRPr lang="en-US" dirty="0"/>
          </a:p>
        </p:txBody>
      </p:sp>
    </p:spTree>
    <p:extLst>
      <p:ext uri="{BB962C8B-B14F-4D97-AF65-F5344CB8AC3E}">
        <p14:creationId xmlns:p14="http://schemas.microsoft.com/office/powerpoint/2010/main" val="4005346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C54AFBA5-1AFB-45C7-95B5-3A6E82420A4C}"/>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6764" r="6764"/>
          <a:stretch>
            <a:fillRect/>
          </a:stretch>
        </p:blipFill>
        <p:spPr>
          <a:xfrm>
            <a:off x="5710842" y="1"/>
            <a:ext cx="6481158" cy="3750310"/>
          </a:xfrm>
        </p:spPr>
      </p:pic>
      <p:pic>
        <p:nvPicPr>
          <p:cNvPr id="21" name="Picture Placeholder 20">
            <a:extLst>
              <a:ext uri="{FF2B5EF4-FFF2-40B4-BE49-F238E27FC236}">
                <a16:creationId xmlns:a16="http://schemas.microsoft.com/office/drawing/2014/main" id="{D07F10A0-3657-4359-9DDC-AF0F7CEC7F3D}"/>
              </a:ext>
            </a:extLst>
          </p:cNvPr>
          <p:cNvPicPr>
            <a:picLocks noGrp="1" noChangeAspect="1"/>
          </p:cNvPicPr>
          <p:nvPr>
            <p:ph type="pic" sz="quarter" idx="17"/>
          </p:nvPr>
        </p:nvPicPr>
        <p:blipFill rotWithShape="1">
          <a:blip r:embed="rId3"/>
          <a:srcRect l="16716" t="16449" r="418" b="686"/>
          <a:stretch/>
        </p:blipFill>
        <p:spPr>
          <a:xfrm>
            <a:off x="5122843" y="3896614"/>
            <a:ext cx="7069157" cy="2959974"/>
          </a:xfrm>
        </p:spPr>
      </p:pic>
      <p:sp>
        <p:nvSpPr>
          <p:cNvPr id="8" name="Title 7">
            <a:extLst>
              <a:ext uri="{FF2B5EF4-FFF2-40B4-BE49-F238E27FC236}">
                <a16:creationId xmlns:a16="http://schemas.microsoft.com/office/drawing/2014/main" id="{B37AD2E5-209E-4D2E-9142-BB89A42AEBFD}"/>
              </a:ext>
            </a:extLst>
          </p:cNvPr>
          <p:cNvSpPr>
            <a:spLocks noGrp="1"/>
          </p:cNvSpPr>
          <p:nvPr>
            <p:ph type="title"/>
          </p:nvPr>
        </p:nvSpPr>
        <p:spPr>
          <a:xfrm>
            <a:off x="838199" y="553530"/>
            <a:ext cx="4596246" cy="2139696"/>
          </a:xfrm>
        </p:spPr>
        <p:txBody>
          <a:bodyPr/>
          <a:lstStyle/>
          <a:p>
            <a:r>
              <a:rPr lang="en-GB" dirty="0"/>
              <a:t>Software :</a:t>
            </a:r>
            <a:br>
              <a:rPr lang="en-GB" dirty="0"/>
            </a:br>
            <a:r>
              <a:rPr lang="en-GB" sz="1600" dirty="0"/>
              <a:t> </a:t>
            </a:r>
            <a:br>
              <a:rPr lang="en-GB" dirty="0"/>
            </a:br>
            <a:r>
              <a:rPr lang="en-GB" dirty="0">
                <a:solidFill>
                  <a:schemeClr val="bg1"/>
                </a:solidFill>
              </a:rPr>
              <a:t>PYTHON</a:t>
            </a:r>
            <a:endParaRPr lang="en-IN" dirty="0">
              <a:solidFill>
                <a:schemeClr val="bg1"/>
              </a:solidFill>
            </a:endParaRPr>
          </a:p>
        </p:txBody>
      </p:sp>
      <p:sp>
        <p:nvSpPr>
          <p:cNvPr id="9" name="Text Placeholder 8">
            <a:extLst>
              <a:ext uri="{FF2B5EF4-FFF2-40B4-BE49-F238E27FC236}">
                <a16:creationId xmlns:a16="http://schemas.microsoft.com/office/drawing/2014/main" id="{3A1E489B-4AC6-4500-BADC-1ED02F3B51E3}"/>
              </a:ext>
            </a:extLst>
          </p:cNvPr>
          <p:cNvSpPr>
            <a:spLocks noGrp="1"/>
          </p:cNvSpPr>
          <p:nvPr>
            <p:ph type="body" sz="quarter" idx="13"/>
          </p:nvPr>
        </p:nvSpPr>
        <p:spPr/>
        <p:txBody>
          <a:bodyPr>
            <a:normAutofit/>
          </a:bodyPr>
          <a:lstStyle/>
          <a:p>
            <a:r>
              <a:rPr lang="en-GB" sz="3200" dirty="0"/>
              <a:t>MODULES :</a:t>
            </a:r>
            <a:endParaRPr lang="en-IN" sz="3200" dirty="0"/>
          </a:p>
        </p:txBody>
      </p:sp>
      <p:sp>
        <p:nvSpPr>
          <p:cNvPr id="10" name="Text Placeholder 9">
            <a:extLst>
              <a:ext uri="{FF2B5EF4-FFF2-40B4-BE49-F238E27FC236}">
                <a16:creationId xmlns:a16="http://schemas.microsoft.com/office/drawing/2014/main" id="{472C50C2-BC67-4CA2-B69D-3AF362DEF754}"/>
              </a:ext>
            </a:extLst>
          </p:cNvPr>
          <p:cNvSpPr>
            <a:spLocks noGrp="1"/>
          </p:cNvSpPr>
          <p:nvPr>
            <p:ph type="body" sz="quarter" idx="14"/>
          </p:nvPr>
        </p:nvSpPr>
        <p:spPr>
          <a:xfrm>
            <a:off x="1891145" y="3639310"/>
            <a:ext cx="3391038" cy="2599821"/>
          </a:xfrm>
        </p:spPr>
        <p:txBody>
          <a:bodyPr>
            <a:normAutofit fontScale="85000" lnSpcReduction="20000"/>
          </a:bodyPr>
          <a:lstStyle/>
          <a:p>
            <a:pPr marL="514350" indent="-514350">
              <a:buFont typeface="+mj-lt"/>
              <a:buAutoNum type="arabicParenR"/>
            </a:pPr>
            <a:r>
              <a:rPr lang="en-GB" sz="2800" dirty="0">
                <a:solidFill>
                  <a:schemeClr val="bg1"/>
                </a:solidFill>
              </a:rPr>
              <a:t>RANDOM</a:t>
            </a:r>
          </a:p>
          <a:p>
            <a:pPr marL="514350" indent="-514350">
              <a:buFont typeface="+mj-lt"/>
              <a:buAutoNum type="arabicParenR"/>
            </a:pPr>
            <a:r>
              <a:rPr lang="en-GB" sz="2800" dirty="0">
                <a:solidFill>
                  <a:schemeClr val="bg1"/>
                </a:solidFill>
              </a:rPr>
              <a:t>ONETIMEPAD</a:t>
            </a:r>
          </a:p>
          <a:p>
            <a:pPr marL="514350" indent="-514350">
              <a:buFont typeface="+mj-lt"/>
              <a:buAutoNum type="arabicParenR"/>
            </a:pPr>
            <a:r>
              <a:rPr lang="en-GB" sz="2800" dirty="0">
                <a:solidFill>
                  <a:schemeClr val="bg1"/>
                </a:solidFill>
              </a:rPr>
              <a:t>NUMPY</a:t>
            </a:r>
          </a:p>
          <a:p>
            <a:pPr marL="514350" indent="-514350">
              <a:buFont typeface="+mj-lt"/>
              <a:buAutoNum type="arabicParenR"/>
            </a:pPr>
            <a:r>
              <a:rPr lang="en-GB" sz="2800" dirty="0">
                <a:solidFill>
                  <a:schemeClr val="bg1"/>
                </a:solidFill>
              </a:rPr>
              <a:t>STRING</a:t>
            </a:r>
          </a:p>
          <a:p>
            <a:pPr marL="514350" indent="-514350">
              <a:buFont typeface="+mj-lt"/>
              <a:buAutoNum type="arabicParenR"/>
            </a:pPr>
            <a:r>
              <a:rPr lang="en-GB" sz="2800" dirty="0">
                <a:solidFill>
                  <a:schemeClr val="bg1"/>
                </a:solidFill>
              </a:rPr>
              <a:t>MATH</a:t>
            </a:r>
          </a:p>
          <a:p>
            <a:pPr marL="514350" indent="-514350">
              <a:buFont typeface="+mj-lt"/>
              <a:buAutoNum type="arabicParenR"/>
            </a:pPr>
            <a:r>
              <a:rPr lang="en-GB" sz="2800" dirty="0">
                <a:solidFill>
                  <a:schemeClr val="bg1"/>
                </a:solidFill>
              </a:rPr>
              <a:t>PYOTP</a:t>
            </a:r>
          </a:p>
          <a:p>
            <a:pPr marL="514350" indent="-514350">
              <a:buFont typeface="+mj-lt"/>
              <a:buAutoNum type="arabicParenR"/>
            </a:pPr>
            <a:endParaRPr lang="en-IN" sz="2800" dirty="0">
              <a:solidFill>
                <a:schemeClr val="bg1"/>
              </a:solidFill>
            </a:endParaRPr>
          </a:p>
          <a:p>
            <a:endParaRPr lang="en-IN" dirty="0"/>
          </a:p>
        </p:txBody>
      </p:sp>
      <p:sp>
        <p:nvSpPr>
          <p:cNvPr id="6" name="Footer Placeholder 5">
            <a:extLst>
              <a:ext uri="{FF2B5EF4-FFF2-40B4-BE49-F238E27FC236}">
                <a16:creationId xmlns:a16="http://schemas.microsoft.com/office/drawing/2014/main" id="{B91B5D2A-ECA3-4151-AC5F-DC38E533DF91}"/>
              </a:ext>
            </a:extLst>
          </p:cNvPr>
          <p:cNvSpPr>
            <a:spLocks noGrp="1"/>
          </p:cNvSpPr>
          <p:nvPr>
            <p:ph type="ftr" sz="quarter" idx="4294967295"/>
          </p:nvPr>
        </p:nvSpPr>
        <p:spPr>
          <a:xfrm>
            <a:off x="1319645" y="6374245"/>
            <a:ext cx="4114800" cy="365125"/>
          </a:xfrm>
        </p:spPr>
        <p:txBody>
          <a:bodyPr/>
          <a:lstStyle/>
          <a:p>
            <a:r>
              <a:rPr lang="en-IN" spc="300" dirty="0">
                <a:solidFill>
                  <a:schemeClr val="bg1"/>
                </a:solidFill>
              </a:rPr>
              <a:t>Secret Messages using python  </a:t>
            </a:r>
          </a:p>
        </p:txBody>
      </p:sp>
      <p:sp>
        <p:nvSpPr>
          <p:cNvPr id="7" name="Slide Number Placeholder 6">
            <a:extLst>
              <a:ext uri="{FF2B5EF4-FFF2-40B4-BE49-F238E27FC236}">
                <a16:creationId xmlns:a16="http://schemas.microsoft.com/office/drawing/2014/main" id="{14A2AB06-7599-4704-A745-8DFCD75DF734}"/>
              </a:ext>
            </a:extLst>
          </p:cNvPr>
          <p:cNvSpPr>
            <a:spLocks noGrp="1"/>
          </p:cNvSpPr>
          <p:nvPr>
            <p:ph type="sldNum" sz="quarter" idx="4294967295"/>
          </p:nvPr>
        </p:nvSpPr>
        <p:spPr>
          <a:xfrm>
            <a:off x="9448800" y="6356350"/>
            <a:ext cx="2743200" cy="365125"/>
          </a:xfrm>
        </p:spPr>
        <p:txBody>
          <a:bodyPr/>
          <a:lstStyle/>
          <a:p>
            <a:fld id="{B9713C8C-8E70-45D5-AE59-23E60168254E}" type="slidenum">
              <a:rPr lang="en-US" smtClean="0"/>
              <a:t>15</a:t>
            </a:fld>
            <a:endParaRPr lang="en-US" dirty="0"/>
          </a:p>
        </p:txBody>
      </p:sp>
    </p:spTree>
    <p:extLst>
      <p:ext uri="{BB962C8B-B14F-4D97-AF65-F5344CB8AC3E}">
        <p14:creationId xmlns:p14="http://schemas.microsoft.com/office/powerpoint/2010/main" val="3200964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4AABD5-C6CC-45E5-A12A-B4B4D717B149}"/>
              </a:ext>
            </a:extLst>
          </p:cNvPr>
          <p:cNvSpPr>
            <a:spLocks noGrp="1"/>
          </p:cNvSpPr>
          <p:nvPr>
            <p:ph type="title"/>
          </p:nvPr>
        </p:nvSpPr>
        <p:spPr>
          <a:xfrm>
            <a:off x="0" y="407624"/>
            <a:ext cx="1261492" cy="5720126"/>
          </a:xfrm>
        </p:spPr>
        <p:txBody>
          <a:bodyPr vert="wordArtVert">
            <a:normAutofit fontScale="90000"/>
          </a:bodyPr>
          <a:lstStyle/>
          <a:p>
            <a:r>
              <a:rPr lang="en-GB" b="1" dirty="0">
                <a:solidFill>
                  <a:schemeClr val="bg1"/>
                </a:solidFill>
                <a:latin typeface="ISOCPEUR" panose="020B0604020202020204" pitchFamily="34" charset="0"/>
              </a:rPr>
              <a:t>features</a:t>
            </a:r>
            <a:endParaRPr lang="en-IN" b="1" dirty="0">
              <a:solidFill>
                <a:schemeClr val="bg1"/>
              </a:solidFill>
              <a:latin typeface="ISOCPEUR" panose="020B0604020202020204" pitchFamily="34" charset="0"/>
            </a:endParaRPr>
          </a:p>
        </p:txBody>
      </p:sp>
      <p:sp>
        <p:nvSpPr>
          <p:cNvPr id="10" name="Text Placeholder 9">
            <a:extLst>
              <a:ext uri="{FF2B5EF4-FFF2-40B4-BE49-F238E27FC236}">
                <a16:creationId xmlns:a16="http://schemas.microsoft.com/office/drawing/2014/main" id="{D8A43791-1AA1-4B78-B15B-978929FD8D70}"/>
              </a:ext>
            </a:extLst>
          </p:cNvPr>
          <p:cNvSpPr>
            <a:spLocks noGrp="1"/>
          </p:cNvSpPr>
          <p:nvPr>
            <p:ph idx="1"/>
          </p:nvPr>
        </p:nvSpPr>
        <p:spPr>
          <a:xfrm>
            <a:off x="1106838" y="2643186"/>
            <a:ext cx="3816096" cy="3529014"/>
          </a:xfrm>
        </p:spPr>
        <p:txBody>
          <a:bodyPr>
            <a:normAutofit fontScale="92500" lnSpcReduction="20000"/>
          </a:bodyPr>
          <a:lstStyle/>
          <a:p>
            <a:r>
              <a:rPr lang="en-GB" dirty="0">
                <a:solidFill>
                  <a:schemeClr val="bg1"/>
                </a:solidFill>
              </a:rPr>
              <a:t>1. SWAPPING EVEN POSTION LETTERS WITH ODD POSITION LETTERS AND VICE-VERSA</a:t>
            </a:r>
          </a:p>
          <a:p>
            <a:r>
              <a:rPr lang="en-IN" dirty="0">
                <a:solidFill>
                  <a:schemeClr val="bg1"/>
                </a:solidFill>
              </a:rPr>
              <a:t>2. REVERSING THE ENCRPYTED MESSAGE</a:t>
            </a:r>
          </a:p>
          <a:p>
            <a:r>
              <a:rPr lang="en-IN" dirty="0">
                <a:solidFill>
                  <a:schemeClr val="bg1"/>
                </a:solidFill>
              </a:rPr>
              <a:t>3. ADDITION OF FAKE LETTERS IN BETWEEN THE ENCRPYTED MESSAGE /CIPHERTEXT</a:t>
            </a:r>
          </a:p>
          <a:p>
            <a:r>
              <a:rPr lang="en-IN" dirty="0">
                <a:solidFill>
                  <a:schemeClr val="bg1"/>
                </a:solidFill>
              </a:rPr>
              <a:t>4. CONVERT THE MESSAGE IN CIPHER TEXT USING A PYTHON LIBRARY</a:t>
            </a:r>
          </a:p>
          <a:p>
            <a:r>
              <a:rPr lang="en-IN" dirty="0">
                <a:solidFill>
                  <a:schemeClr val="bg1"/>
                </a:solidFill>
              </a:rPr>
              <a:t>5. GENERATATION OF OTP</a:t>
            </a:r>
          </a:p>
        </p:txBody>
      </p:sp>
      <p:sp>
        <p:nvSpPr>
          <p:cNvPr id="6" name="Footer Placeholder 5">
            <a:extLst>
              <a:ext uri="{FF2B5EF4-FFF2-40B4-BE49-F238E27FC236}">
                <a16:creationId xmlns:a16="http://schemas.microsoft.com/office/drawing/2014/main" id="{D16982E7-2176-4806-BAE2-08C70D09381B}"/>
              </a:ext>
            </a:extLst>
          </p:cNvPr>
          <p:cNvSpPr>
            <a:spLocks noGrp="1"/>
          </p:cNvSpPr>
          <p:nvPr>
            <p:ph type="ftr" sz="quarter" idx="11"/>
          </p:nvPr>
        </p:nvSpPr>
        <p:spPr>
          <a:xfrm>
            <a:off x="2972594" y="6356350"/>
            <a:ext cx="4114800" cy="365125"/>
          </a:xfrm>
        </p:spPr>
        <p:txBody>
          <a:bodyPr/>
          <a:lstStyle/>
          <a:p>
            <a:r>
              <a:rPr lang="en-IN" spc="300" dirty="0">
                <a:solidFill>
                  <a:schemeClr val="bg1"/>
                </a:solidFill>
              </a:rPr>
              <a:t>Secret Messages using python  </a:t>
            </a:r>
            <a:endParaRPr lang="en-IN" spc="300" dirty="0">
              <a:solidFill>
                <a:schemeClr val="bg1"/>
              </a:solidFill>
              <a:effectLst/>
            </a:endParaRPr>
          </a:p>
        </p:txBody>
      </p:sp>
      <p:sp>
        <p:nvSpPr>
          <p:cNvPr id="7" name="Slide Number Placeholder 6">
            <a:extLst>
              <a:ext uri="{FF2B5EF4-FFF2-40B4-BE49-F238E27FC236}">
                <a16:creationId xmlns:a16="http://schemas.microsoft.com/office/drawing/2014/main" id="{7EB8025B-933F-4B16-9B3F-99CE5198A98A}"/>
              </a:ext>
            </a:extLst>
          </p:cNvPr>
          <p:cNvSpPr>
            <a:spLocks noGrp="1"/>
          </p:cNvSpPr>
          <p:nvPr>
            <p:ph type="sldNum" sz="quarter" idx="4294967295"/>
          </p:nvPr>
        </p:nvSpPr>
        <p:spPr>
          <a:xfrm>
            <a:off x="9448800" y="6356350"/>
            <a:ext cx="2743200" cy="365125"/>
          </a:xfrm>
        </p:spPr>
        <p:txBody>
          <a:bodyPr/>
          <a:lstStyle/>
          <a:p>
            <a:fld id="{B9713C8C-8E70-45D5-AE59-23E60168254E}" type="slidenum">
              <a:rPr lang="en-US" smtClean="0"/>
              <a:t>16</a:t>
            </a:fld>
            <a:endParaRPr lang="en-US" dirty="0"/>
          </a:p>
        </p:txBody>
      </p:sp>
      <p:pic>
        <p:nvPicPr>
          <p:cNvPr id="82" name="Picture Placeholder 81">
            <a:extLst>
              <a:ext uri="{FF2B5EF4-FFF2-40B4-BE49-F238E27FC236}">
                <a16:creationId xmlns:a16="http://schemas.microsoft.com/office/drawing/2014/main" id="{24598B72-E25F-42DF-BFB2-08889074C951}"/>
              </a:ext>
            </a:extLst>
          </p:cNvPr>
          <p:cNvPicPr>
            <a:picLocks noGrp="1" noChangeAspect="1"/>
          </p:cNvPicPr>
          <p:nvPr>
            <p:ph type="pic" sz="quarter" idx="15"/>
          </p:nvPr>
        </p:nvPicPr>
        <p:blipFill rotWithShape="1">
          <a:blip r:embed="rId3"/>
          <a:srcRect l="15778" t="36242" r="5721" b="10493"/>
          <a:stretch/>
        </p:blipFill>
        <p:spPr>
          <a:xfrm>
            <a:off x="4725988" y="2643186"/>
            <a:ext cx="7464425" cy="4214814"/>
          </a:xfrm>
        </p:spPr>
      </p:pic>
      <p:pic>
        <p:nvPicPr>
          <p:cNvPr id="77" name="Picture Placeholder 76">
            <a:extLst>
              <a:ext uri="{FF2B5EF4-FFF2-40B4-BE49-F238E27FC236}">
                <a16:creationId xmlns:a16="http://schemas.microsoft.com/office/drawing/2014/main" id="{D46E6C05-9EAF-465A-AFF4-7F8268FEB451}"/>
              </a:ext>
            </a:extLst>
          </p:cNvPr>
          <p:cNvPicPr>
            <a:picLocks noGrp="1" noChangeAspect="1"/>
          </p:cNvPicPr>
          <p:nvPr>
            <p:ph type="pic" sz="quarter" idx="16"/>
          </p:nvPr>
        </p:nvPicPr>
        <p:blipFill rotWithShape="1">
          <a:blip r:embed="rId4"/>
          <a:srcRect l="4154" r="787"/>
          <a:stretch/>
        </p:blipFill>
        <p:spPr>
          <a:xfrm>
            <a:off x="2461344" y="0"/>
            <a:ext cx="5708305" cy="2506660"/>
          </a:xfrm>
        </p:spPr>
      </p:pic>
      <p:pic>
        <p:nvPicPr>
          <p:cNvPr id="79" name="Picture Placeholder 78">
            <a:extLst>
              <a:ext uri="{FF2B5EF4-FFF2-40B4-BE49-F238E27FC236}">
                <a16:creationId xmlns:a16="http://schemas.microsoft.com/office/drawing/2014/main" id="{4701C8E7-E38A-427D-9E59-81E1FAE9E9EE}"/>
              </a:ext>
            </a:extLst>
          </p:cNvPr>
          <p:cNvPicPr>
            <a:picLocks noGrp="1" noChangeAspect="1"/>
          </p:cNvPicPr>
          <p:nvPr>
            <p:ph type="pic" sz="quarter" idx="13"/>
          </p:nvPr>
        </p:nvPicPr>
        <p:blipFill rotWithShape="1">
          <a:blip r:embed="rId5"/>
          <a:srcRect l="8340" t="2582" r="22039" b="2582"/>
          <a:stretch/>
        </p:blipFill>
        <p:spPr>
          <a:xfrm>
            <a:off x="8319911" y="0"/>
            <a:ext cx="3871092" cy="2506660"/>
          </a:xfrm>
        </p:spPr>
      </p:pic>
      <p:pic>
        <p:nvPicPr>
          <p:cNvPr id="84" name="Picture 83">
            <a:extLst>
              <a:ext uri="{FF2B5EF4-FFF2-40B4-BE49-F238E27FC236}">
                <a16:creationId xmlns:a16="http://schemas.microsoft.com/office/drawing/2014/main" id="{07A56AA6-C515-42DE-A012-85F9CB925B28}"/>
              </a:ext>
            </a:extLst>
          </p:cNvPr>
          <p:cNvPicPr>
            <a:picLocks noChangeAspect="1"/>
          </p:cNvPicPr>
          <p:nvPr/>
        </p:nvPicPr>
        <p:blipFill>
          <a:blip r:embed="rId6"/>
          <a:stretch>
            <a:fillRect/>
          </a:stretch>
        </p:blipFill>
        <p:spPr>
          <a:xfrm>
            <a:off x="6637084" y="2870993"/>
            <a:ext cx="3995420" cy="1536700"/>
          </a:xfrm>
          <a:prstGeom prst="rect">
            <a:avLst/>
          </a:prstGeom>
          <a:ln w="142875">
            <a:noFill/>
            <a:round/>
          </a:ln>
        </p:spPr>
      </p:pic>
    </p:spTree>
    <p:extLst>
      <p:ext uri="{BB962C8B-B14F-4D97-AF65-F5344CB8AC3E}">
        <p14:creationId xmlns:p14="http://schemas.microsoft.com/office/powerpoint/2010/main" val="2286251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7559ED0A-57D2-475A-80AA-FDDB6E882B4A}"/>
              </a:ext>
            </a:extLst>
          </p:cNvPr>
          <p:cNvPicPr>
            <a:picLocks noGrp="1" noChangeAspect="1"/>
          </p:cNvPicPr>
          <p:nvPr>
            <p:ph type="pic" sz="quarter" idx="13"/>
          </p:nvPr>
        </p:nvPicPr>
        <p:blipFill>
          <a:blip r:embed="rId2"/>
          <a:srcRect/>
          <a:stretch/>
        </p:blipFill>
        <p:spPr>
          <a:xfrm>
            <a:off x="0" y="0"/>
            <a:ext cx="5373076" cy="4191000"/>
          </a:xfrm>
        </p:spPr>
      </p:pic>
      <p:pic>
        <p:nvPicPr>
          <p:cNvPr id="9" name="Picture Placeholder 8">
            <a:extLst>
              <a:ext uri="{FF2B5EF4-FFF2-40B4-BE49-F238E27FC236}">
                <a16:creationId xmlns:a16="http://schemas.microsoft.com/office/drawing/2014/main" id="{24426D4C-56B2-463F-99F9-8F6C8EBBC003}"/>
              </a:ext>
            </a:extLst>
          </p:cNvPr>
          <p:cNvPicPr>
            <a:picLocks noGrp="1" noChangeAspect="1"/>
          </p:cNvPicPr>
          <p:nvPr>
            <p:ph type="pic" sz="quarter" idx="14"/>
          </p:nvPr>
        </p:nvPicPr>
        <p:blipFill>
          <a:blip r:embed="rId3"/>
          <a:srcRect/>
          <a:stretch/>
        </p:blipFill>
        <p:spPr>
          <a:xfrm>
            <a:off x="1018309" y="4304418"/>
            <a:ext cx="4720797" cy="2553582"/>
          </a:xfrm>
        </p:spPr>
      </p:pic>
      <p:sp>
        <p:nvSpPr>
          <p:cNvPr id="4" name="Title 3">
            <a:extLst>
              <a:ext uri="{FF2B5EF4-FFF2-40B4-BE49-F238E27FC236}">
                <a16:creationId xmlns:a16="http://schemas.microsoft.com/office/drawing/2014/main" id="{80D2FA59-42D1-4596-BADF-65EE2EECB2F4}"/>
              </a:ext>
            </a:extLst>
          </p:cNvPr>
          <p:cNvSpPr>
            <a:spLocks noGrp="1"/>
          </p:cNvSpPr>
          <p:nvPr>
            <p:ph type="title"/>
          </p:nvPr>
        </p:nvSpPr>
        <p:spPr>
          <a:xfrm>
            <a:off x="6739128" y="365760"/>
            <a:ext cx="4617720" cy="1972195"/>
          </a:xfrm>
        </p:spPr>
        <p:txBody>
          <a:bodyPr>
            <a:normAutofit/>
          </a:bodyPr>
          <a:lstStyle/>
          <a:p>
            <a:r>
              <a:rPr lang="en-US" sz="4800" dirty="0">
                <a:solidFill>
                  <a:schemeClr val="bg1"/>
                </a:solidFill>
              </a:rPr>
              <a:t>applications</a:t>
            </a:r>
          </a:p>
        </p:txBody>
      </p:sp>
      <p:sp>
        <p:nvSpPr>
          <p:cNvPr id="5" name="Content Placeholder 4">
            <a:extLst>
              <a:ext uri="{FF2B5EF4-FFF2-40B4-BE49-F238E27FC236}">
                <a16:creationId xmlns:a16="http://schemas.microsoft.com/office/drawing/2014/main" id="{708C1B7C-03BA-4C6C-B759-6DAB6A63B451}"/>
              </a:ext>
            </a:extLst>
          </p:cNvPr>
          <p:cNvSpPr>
            <a:spLocks noGrp="1"/>
          </p:cNvSpPr>
          <p:nvPr>
            <p:ph idx="1"/>
          </p:nvPr>
        </p:nvSpPr>
        <p:spPr>
          <a:xfrm>
            <a:off x="6739128" y="2337955"/>
            <a:ext cx="4617720" cy="3843389"/>
          </a:xfrm>
        </p:spPr>
        <p:txBody>
          <a:bodyPr>
            <a:normAutofit/>
          </a:bodyPr>
          <a:lstStyle/>
          <a:p>
            <a:r>
              <a:rPr lang="en-GB" sz="2800" dirty="0">
                <a:solidFill>
                  <a:schemeClr val="bg1"/>
                </a:solidFill>
              </a:rPr>
              <a:t>Cryptography is used to encrypt :</a:t>
            </a:r>
          </a:p>
          <a:p>
            <a:pPr marL="342900" indent="-342900">
              <a:buFont typeface="+mj-lt"/>
              <a:buAutoNum type="arabicPeriod"/>
            </a:pPr>
            <a:r>
              <a:rPr lang="en-GB" dirty="0">
                <a:solidFill>
                  <a:schemeClr val="bg1"/>
                </a:solidFill>
              </a:rPr>
              <a:t>Data integrity</a:t>
            </a:r>
          </a:p>
          <a:p>
            <a:pPr marL="342900" indent="-342900">
              <a:buFont typeface="+mj-lt"/>
              <a:buAutoNum type="arabicPeriod"/>
            </a:pPr>
            <a:r>
              <a:rPr lang="en-GB" dirty="0">
                <a:solidFill>
                  <a:schemeClr val="bg1"/>
                </a:solidFill>
              </a:rPr>
              <a:t>Entity authentication</a:t>
            </a:r>
          </a:p>
          <a:p>
            <a:pPr marL="342900" indent="-342900">
              <a:buFont typeface="+mj-lt"/>
              <a:buAutoNum type="arabicPeriod"/>
            </a:pPr>
            <a:r>
              <a:rPr lang="en-GB" dirty="0">
                <a:solidFill>
                  <a:schemeClr val="bg1"/>
                </a:solidFill>
              </a:rPr>
              <a:t>Data origin authentication</a:t>
            </a:r>
          </a:p>
          <a:p>
            <a:pPr marL="342900" indent="-342900">
              <a:buFont typeface="+mj-lt"/>
              <a:buAutoNum type="arabicPeriod"/>
            </a:pPr>
            <a:r>
              <a:rPr lang="en-GB" dirty="0">
                <a:solidFill>
                  <a:schemeClr val="bg1"/>
                </a:solidFill>
              </a:rPr>
              <a:t>Non- repudiation</a:t>
            </a:r>
          </a:p>
          <a:p>
            <a:pPr marL="342900" indent="-342900">
              <a:buFont typeface="+mj-lt"/>
              <a:buAutoNum type="arabicPeriod"/>
            </a:pPr>
            <a:r>
              <a:rPr lang="en-GB" dirty="0">
                <a:solidFill>
                  <a:schemeClr val="bg1"/>
                </a:solidFill>
              </a:rPr>
              <a:t>Encryption of messages</a:t>
            </a:r>
          </a:p>
          <a:p>
            <a:pPr marL="342900" indent="-342900">
              <a:buFont typeface="+mj-lt"/>
              <a:buAutoNum type="arabicPeriod"/>
            </a:pPr>
            <a:endParaRPr lang="en-GB" dirty="0">
              <a:solidFill>
                <a:schemeClr val="bg1"/>
              </a:solidFill>
            </a:endParaRPr>
          </a:p>
        </p:txBody>
      </p:sp>
      <p:sp>
        <p:nvSpPr>
          <p:cNvPr id="10" name="Footer Placeholder 9">
            <a:extLst>
              <a:ext uri="{FF2B5EF4-FFF2-40B4-BE49-F238E27FC236}">
                <a16:creationId xmlns:a16="http://schemas.microsoft.com/office/drawing/2014/main" id="{8751E420-B483-4040-8E33-A32E82D74E33}"/>
              </a:ext>
            </a:extLst>
          </p:cNvPr>
          <p:cNvSpPr>
            <a:spLocks noGrp="1"/>
          </p:cNvSpPr>
          <p:nvPr>
            <p:ph type="ftr" sz="quarter" idx="11"/>
          </p:nvPr>
        </p:nvSpPr>
        <p:spPr/>
        <p:txBody>
          <a:bodyPr/>
          <a:lstStyle/>
          <a:p>
            <a:r>
              <a:rPr lang="en-IN" spc="300" dirty="0">
                <a:solidFill>
                  <a:schemeClr val="bg1"/>
                </a:solidFill>
              </a:rPr>
              <a:t>Secret Messages using python  </a:t>
            </a:r>
          </a:p>
        </p:txBody>
      </p:sp>
      <p:sp>
        <p:nvSpPr>
          <p:cNvPr id="11" name="Slide Number Placeholder 10">
            <a:extLst>
              <a:ext uri="{FF2B5EF4-FFF2-40B4-BE49-F238E27FC236}">
                <a16:creationId xmlns:a16="http://schemas.microsoft.com/office/drawing/2014/main" id="{A720F25F-904B-4AA2-9CB6-69411308A123}"/>
              </a:ext>
            </a:extLst>
          </p:cNvPr>
          <p:cNvSpPr>
            <a:spLocks noGrp="1"/>
          </p:cNvSpPr>
          <p:nvPr>
            <p:ph type="sldNum" sz="quarter" idx="12"/>
          </p:nvPr>
        </p:nvSpPr>
        <p:spPr/>
        <p:txBody>
          <a:bodyPr/>
          <a:lstStyle/>
          <a:p>
            <a:fld id="{B9713C8C-8E70-45D5-AE59-23E60168254E}" type="slidenum">
              <a:rPr lang="en-US" smtClean="0"/>
              <a:t>17</a:t>
            </a:fld>
            <a:endParaRPr lang="en-US" dirty="0"/>
          </a:p>
        </p:txBody>
      </p:sp>
    </p:spTree>
    <p:extLst>
      <p:ext uri="{BB962C8B-B14F-4D97-AF65-F5344CB8AC3E}">
        <p14:creationId xmlns:p14="http://schemas.microsoft.com/office/powerpoint/2010/main" val="205879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22981CE-C55A-43AB-BA8D-293D3759017B}"/>
              </a:ext>
            </a:extLst>
          </p:cNvPr>
          <p:cNvSpPr>
            <a:spLocks noGrp="1"/>
          </p:cNvSpPr>
          <p:nvPr>
            <p:ph type="title"/>
          </p:nvPr>
        </p:nvSpPr>
        <p:spPr>
          <a:xfrm>
            <a:off x="1399031" y="2523744"/>
            <a:ext cx="4373807" cy="1453896"/>
          </a:xfrm>
        </p:spPr>
        <p:txBody>
          <a:bodyPr>
            <a:normAutofit/>
          </a:bodyPr>
          <a:lstStyle/>
          <a:p>
            <a:pPr algn="l"/>
            <a:r>
              <a:rPr lang="en-GB" sz="3600" dirty="0"/>
              <a:t>FLOWCHART</a:t>
            </a:r>
            <a:br>
              <a:rPr lang="en-GB" sz="3600" dirty="0"/>
            </a:br>
            <a:r>
              <a:rPr lang="en-GB" sz="2000" dirty="0">
                <a:solidFill>
                  <a:schemeClr val="tx1"/>
                </a:solidFill>
              </a:rPr>
              <a:t>(basic cryptography process)</a:t>
            </a:r>
            <a:endParaRPr lang="en-IN" sz="3600" dirty="0">
              <a:solidFill>
                <a:schemeClr val="tx1"/>
              </a:solidFill>
            </a:endParaRPr>
          </a:p>
        </p:txBody>
      </p:sp>
      <p:sp>
        <p:nvSpPr>
          <p:cNvPr id="4" name="Footer Placeholder 3">
            <a:extLst>
              <a:ext uri="{FF2B5EF4-FFF2-40B4-BE49-F238E27FC236}">
                <a16:creationId xmlns:a16="http://schemas.microsoft.com/office/drawing/2014/main" id="{883274A9-2128-40BA-A479-A284A206A412}"/>
              </a:ext>
            </a:extLst>
          </p:cNvPr>
          <p:cNvSpPr>
            <a:spLocks noGrp="1"/>
          </p:cNvSpPr>
          <p:nvPr>
            <p:ph type="ftr" sz="quarter" idx="11"/>
          </p:nvPr>
        </p:nvSpPr>
        <p:spPr/>
        <p:txBody>
          <a:bodyPr/>
          <a:lstStyle/>
          <a:p>
            <a:r>
              <a:rPr lang="en-IN" spc="300" dirty="0">
                <a:solidFill>
                  <a:schemeClr val="bg1"/>
                </a:solidFill>
              </a:rPr>
              <a:t>Secret Messages using python  </a:t>
            </a:r>
          </a:p>
        </p:txBody>
      </p:sp>
      <p:sp>
        <p:nvSpPr>
          <p:cNvPr id="5" name="Slide Number Placeholder 4">
            <a:extLst>
              <a:ext uri="{FF2B5EF4-FFF2-40B4-BE49-F238E27FC236}">
                <a16:creationId xmlns:a16="http://schemas.microsoft.com/office/drawing/2014/main" id="{65CA029F-B033-4DC2-9E97-2B71E1D6A85E}"/>
              </a:ext>
            </a:extLst>
          </p:cNvPr>
          <p:cNvSpPr>
            <a:spLocks noGrp="1"/>
          </p:cNvSpPr>
          <p:nvPr>
            <p:ph type="sldNum" sz="quarter" idx="12"/>
          </p:nvPr>
        </p:nvSpPr>
        <p:spPr/>
        <p:txBody>
          <a:bodyPr/>
          <a:lstStyle/>
          <a:p>
            <a:fld id="{B9713C8C-8E70-45D5-AE59-23E60168254E}" type="slidenum">
              <a:rPr lang="en-US" smtClean="0"/>
              <a:t>18</a:t>
            </a:fld>
            <a:endParaRPr lang="en-US" dirty="0"/>
          </a:p>
        </p:txBody>
      </p:sp>
      <p:pic>
        <p:nvPicPr>
          <p:cNvPr id="16" name="Picture Placeholder 15">
            <a:extLst>
              <a:ext uri="{FF2B5EF4-FFF2-40B4-BE49-F238E27FC236}">
                <a16:creationId xmlns:a16="http://schemas.microsoft.com/office/drawing/2014/main" id="{77653B1E-F7C0-4E40-A884-321DB2431A45}"/>
              </a:ext>
            </a:extLst>
          </p:cNvPr>
          <p:cNvPicPr>
            <a:picLocks noGrp="1" noChangeAspect="1"/>
          </p:cNvPicPr>
          <p:nvPr>
            <p:ph type="pic" idx="1"/>
          </p:nvPr>
        </p:nvPicPr>
        <p:blipFill rotWithShape="1">
          <a:blip r:embed="rId2"/>
          <a:srcRect t="14975" b="25173"/>
          <a:stretch/>
        </p:blipFill>
        <p:spPr>
          <a:xfrm>
            <a:off x="6711696" y="363682"/>
            <a:ext cx="4837176" cy="5444836"/>
          </a:xfrm>
        </p:spPr>
      </p:pic>
    </p:spTree>
    <p:extLst>
      <p:ext uri="{BB962C8B-B14F-4D97-AF65-F5344CB8AC3E}">
        <p14:creationId xmlns:p14="http://schemas.microsoft.com/office/powerpoint/2010/main" val="2128285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22981CE-C55A-43AB-BA8D-293D3759017B}"/>
              </a:ext>
            </a:extLst>
          </p:cNvPr>
          <p:cNvSpPr>
            <a:spLocks noGrp="1"/>
          </p:cNvSpPr>
          <p:nvPr>
            <p:ph type="title"/>
          </p:nvPr>
        </p:nvSpPr>
        <p:spPr>
          <a:xfrm>
            <a:off x="1039092" y="2242457"/>
            <a:ext cx="4461686" cy="2373086"/>
          </a:xfrm>
        </p:spPr>
        <p:txBody>
          <a:bodyPr/>
          <a:lstStyle/>
          <a:p>
            <a:r>
              <a:rPr lang="en-GB" dirty="0"/>
              <a:t>ALGORITHM</a:t>
            </a:r>
            <a:endParaRPr lang="en-IN" dirty="0"/>
          </a:p>
        </p:txBody>
      </p:sp>
      <p:sp>
        <p:nvSpPr>
          <p:cNvPr id="4" name="Footer Placeholder 3">
            <a:extLst>
              <a:ext uri="{FF2B5EF4-FFF2-40B4-BE49-F238E27FC236}">
                <a16:creationId xmlns:a16="http://schemas.microsoft.com/office/drawing/2014/main" id="{883274A9-2128-40BA-A479-A284A206A412}"/>
              </a:ext>
            </a:extLst>
          </p:cNvPr>
          <p:cNvSpPr>
            <a:spLocks noGrp="1"/>
          </p:cNvSpPr>
          <p:nvPr>
            <p:ph type="ftr" sz="quarter" idx="11"/>
          </p:nvPr>
        </p:nvSpPr>
        <p:spPr/>
        <p:txBody>
          <a:bodyPr/>
          <a:lstStyle/>
          <a:p>
            <a:r>
              <a:rPr lang="en-IN" spc="300" dirty="0">
                <a:solidFill>
                  <a:schemeClr val="bg1"/>
                </a:solidFill>
              </a:rPr>
              <a:t>Secret Messages using python  </a:t>
            </a:r>
          </a:p>
        </p:txBody>
      </p:sp>
      <p:sp>
        <p:nvSpPr>
          <p:cNvPr id="5" name="Slide Number Placeholder 4">
            <a:extLst>
              <a:ext uri="{FF2B5EF4-FFF2-40B4-BE49-F238E27FC236}">
                <a16:creationId xmlns:a16="http://schemas.microsoft.com/office/drawing/2014/main" id="{65CA029F-B033-4DC2-9E97-2B71E1D6A85E}"/>
              </a:ext>
            </a:extLst>
          </p:cNvPr>
          <p:cNvSpPr>
            <a:spLocks noGrp="1"/>
          </p:cNvSpPr>
          <p:nvPr>
            <p:ph type="sldNum" sz="quarter" idx="12"/>
          </p:nvPr>
        </p:nvSpPr>
        <p:spPr/>
        <p:txBody>
          <a:bodyPr/>
          <a:lstStyle/>
          <a:p>
            <a:fld id="{B9713C8C-8E70-45D5-AE59-23E60168254E}" type="slidenum">
              <a:rPr lang="en-US" smtClean="0"/>
              <a:t>19</a:t>
            </a:fld>
            <a:endParaRPr lang="en-US" dirty="0"/>
          </a:p>
        </p:txBody>
      </p:sp>
      <p:sp>
        <p:nvSpPr>
          <p:cNvPr id="9" name="Content Placeholder 8">
            <a:extLst>
              <a:ext uri="{FF2B5EF4-FFF2-40B4-BE49-F238E27FC236}">
                <a16:creationId xmlns:a16="http://schemas.microsoft.com/office/drawing/2014/main" id="{E8F03256-E50E-49B9-B13F-535FD58B7DB7}"/>
              </a:ext>
            </a:extLst>
          </p:cNvPr>
          <p:cNvSpPr>
            <a:spLocks noGrp="1"/>
          </p:cNvSpPr>
          <p:nvPr>
            <p:ph sz="quarter" idx="13"/>
          </p:nvPr>
        </p:nvSpPr>
        <p:spPr>
          <a:xfrm>
            <a:off x="6735763" y="136524"/>
            <a:ext cx="5016355" cy="6219825"/>
          </a:xfrm>
        </p:spPr>
        <p:txBody>
          <a:bodyPr>
            <a:normAutofit fontScale="85000" lnSpcReduction="20000"/>
          </a:bodyPr>
          <a:lstStyle/>
          <a:p>
            <a:r>
              <a:rPr lang="en-IN" dirty="0">
                <a:solidFill>
                  <a:schemeClr val="bg1"/>
                </a:solidFill>
              </a:rPr>
              <a:t>◁ </a:t>
            </a:r>
            <a:r>
              <a:rPr lang="en-IN" b="1" dirty="0">
                <a:solidFill>
                  <a:schemeClr val="bg1"/>
                </a:solidFill>
              </a:rPr>
              <a:t>Secret Messages algorithm :</a:t>
            </a:r>
          </a:p>
          <a:p>
            <a:pPr marL="342900" indent="-342900">
              <a:buFont typeface="+mj-lt"/>
              <a:buAutoNum type="arabicPeriod"/>
            </a:pPr>
            <a:r>
              <a:rPr lang="en-IN" b="1" dirty="0">
                <a:solidFill>
                  <a:schemeClr val="bg1"/>
                </a:solidFill>
              </a:rPr>
              <a:t>START</a:t>
            </a:r>
          </a:p>
          <a:p>
            <a:pPr marL="342900" indent="-342900">
              <a:buFont typeface="+mj-lt"/>
              <a:buAutoNum type="arabicPeriod"/>
            </a:pPr>
            <a:r>
              <a:rPr lang="en-IN" dirty="0">
                <a:solidFill>
                  <a:schemeClr val="bg1"/>
                </a:solidFill>
              </a:rPr>
              <a:t>Add modules</a:t>
            </a:r>
          </a:p>
          <a:p>
            <a:pPr marL="342900" indent="-342900">
              <a:buFont typeface="+mj-lt"/>
              <a:buAutoNum type="arabicPeriod"/>
            </a:pPr>
            <a:r>
              <a:rPr lang="en-IN" dirty="0">
                <a:solidFill>
                  <a:schemeClr val="bg1"/>
                </a:solidFill>
              </a:rPr>
              <a:t>Write if else condition for encrypt or decrypt or quit.</a:t>
            </a:r>
          </a:p>
          <a:p>
            <a:pPr marL="342900" indent="-342900">
              <a:buFont typeface="+mj-lt"/>
              <a:buAutoNum type="arabicPeriod"/>
            </a:pPr>
            <a:r>
              <a:rPr lang="en-IN" dirty="0">
                <a:solidFill>
                  <a:schemeClr val="bg1"/>
                </a:solidFill>
              </a:rPr>
              <a:t>Get input from user.(Message)</a:t>
            </a:r>
          </a:p>
          <a:p>
            <a:pPr marL="342900" indent="-342900">
              <a:buFont typeface="+mj-lt"/>
              <a:buAutoNum type="arabicPeriod"/>
            </a:pPr>
            <a:r>
              <a:rPr lang="en-IN" dirty="0">
                <a:solidFill>
                  <a:schemeClr val="bg1"/>
                </a:solidFill>
              </a:rPr>
              <a:t>Define loop </a:t>
            </a:r>
          </a:p>
          <a:p>
            <a:pPr marL="342900" indent="-342900">
              <a:buFont typeface="+mj-lt"/>
              <a:buAutoNum type="arabicPeriod"/>
            </a:pPr>
            <a:r>
              <a:rPr lang="en-IN" dirty="0">
                <a:solidFill>
                  <a:schemeClr val="bg1"/>
                </a:solidFill>
              </a:rPr>
              <a:t>Define even function to check for even no of characters in message</a:t>
            </a:r>
          </a:p>
          <a:p>
            <a:pPr marL="342900" indent="-342900">
              <a:buFont typeface="+mj-lt"/>
              <a:buAutoNum type="arabicPeriod"/>
            </a:pPr>
            <a:r>
              <a:rPr lang="en-IN" dirty="0">
                <a:solidFill>
                  <a:schemeClr val="bg1"/>
                </a:solidFill>
              </a:rPr>
              <a:t>Get the even letters</a:t>
            </a:r>
          </a:p>
          <a:p>
            <a:pPr marL="342900" indent="-342900">
              <a:buFont typeface="+mj-lt"/>
              <a:buAutoNum type="arabicPeriod"/>
            </a:pPr>
            <a:r>
              <a:rPr lang="en-IN" dirty="0">
                <a:solidFill>
                  <a:schemeClr val="bg1"/>
                </a:solidFill>
              </a:rPr>
              <a:t>Get odd letters</a:t>
            </a:r>
          </a:p>
          <a:p>
            <a:pPr marL="342900" indent="-342900">
              <a:buFont typeface="+mj-lt"/>
              <a:buAutoNum type="arabicPeriod"/>
            </a:pPr>
            <a:r>
              <a:rPr lang="en-IN" dirty="0">
                <a:solidFill>
                  <a:schemeClr val="bg1"/>
                </a:solidFill>
              </a:rPr>
              <a:t>Swap the letters round </a:t>
            </a:r>
          </a:p>
          <a:p>
            <a:pPr marL="342900" indent="-342900">
              <a:buFont typeface="+mj-lt"/>
              <a:buAutoNum type="arabicPeriod"/>
            </a:pPr>
            <a:r>
              <a:rPr lang="en-IN" dirty="0">
                <a:solidFill>
                  <a:schemeClr val="bg1"/>
                </a:solidFill>
              </a:rPr>
              <a:t>Add function to join the fake letters in the </a:t>
            </a:r>
            <a:r>
              <a:rPr lang="en-IN" dirty="0" err="1">
                <a:solidFill>
                  <a:schemeClr val="bg1"/>
                </a:solidFill>
              </a:rPr>
              <a:t>messsage</a:t>
            </a:r>
            <a:endParaRPr lang="en-IN" dirty="0">
              <a:solidFill>
                <a:schemeClr val="bg1"/>
              </a:solidFill>
            </a:endParaRPr>
          </a:p>
          <a:p>
            <a:pPr marL="342900" indent="-342900">
              <a:buFont typeface="+mj-lt"/>
              <a:buAutoNum type="arabicPeriod"/>
            </a:pPr>
            <a:r>
              <a:rPr lang="en-IN" dirty="0">
                <a:solidFill>
                  <a:schemeClr val="bg1"/>
                </a:solidFill>
              </a:rPr>
              <a:t>Update the loop written in step_5 accordingly</a:t>
            </a:r>
          </a:p>
          <a:p>
            <a:pPr marL="342900" indent="-342900">
              <a:buFont typeface="+mj-lt"/>
              <a:buAutoNum type="arabicPeriod"/>
            </a:pPr>
            <a:r>
              <a:rPr lang="en-IN" dirty="0">
                <a:solidFill>
                  <a:schemeClr val="bg1"/>
                </a:solidFill>
              </a:rPr>
              <a:t>Add functions for encryption of message</a:t>
            </a:r>
          </a:p>
          <a:p>
            <a:pPr marL="1028700" lvl="1" indent="-342900">
              <a:buFont typeface="+mj-lt"/>
              <a:buAutoNum type="arabicPeriod"/>
            </a:pPr>
            <a:r>
              <a:rPr lang="en-IN" sz="1700" dirty="0">
                <a:solidFill>
                  <a:schemeClr val="bg1"/>
                </a:solidFill>
              </a:rPr>
              <a:t>Write encrypt code</a:t>
            </a:r>
          </a:p>
          <a:p>
            <a:pPr marL="1028700" lvl="1" indent="-342900">
              <a:buFont typeface="+mj-lt"/>
              <a:buAutoNum type="arabicPeriod"/>
            </a:pPr>
            <a:r>
              <a:rPr lang="en-IN" sz="1700" dirty="0">
                <a:solidFill>
                  <a:schemeClr val="bg1"/>
                </a:solidFill>
              </a:rPr>
              <a:t>Write decrypt code</a:t>
            </a:r>
          </a:p>
          <a:p>
            <a:pPr marL="1028700" lvl="1" indent="-342900">
              <a:buFont typeface="+mj-lt"/>
              <a:buAutoNum type="arabicPeriod"/>
            </a:pPr>
            <a:r>
              <a:rPr lang="en-IN" sz="1700" dirty="0">
                <a:solidFill>
                  <a:schemeClr val="bg1"/>
                </a:solidFill>
              </a:rPr>
              <a:t>Update the loop in step_5 accordingly</a:t>
            </a:r>
          </a:p>
          <a:p>
            <a:pPr marL="1028700" lvl="1" indent="-342900">
              <a:buFont typeface="+mj-lt"/>
              <a:buAutoNum type="arabicPeriod"/>
            </a:pPr>
            <a:r>
              <a:rPr lang="en-IN" sz="1700" dirty="0">
                <a:solidFill>
                  <a:schemeClr val="bg1"/>
                </a:solidFill>
              </a:rPr>
              <a:t>Use the </a:t>
            </a:r>
            <a:r>
              <a:rPr lang="en-IN" sz="1700" dirty="0" err="1">
                <a:solidFill>
                  <a:schemeClr val="bg1"/>
                </a:solidFill>
              </a:rPr>
              <a:t>onetimepad</a:t>
            </a:r>
            <a:r>
              <a:rPr lang="en-IN" sz="1700" dirty="0">
                <a:solidFill>
                  <a:schemeClr val="bg1"/>
                </a:solidFill>
              </a:rPr>
              <a:t> lib. to finally encrypt the code</a:t>
            </a:r>
          </a:p>
          <a:p>
            <a:pPr marL="1028700" lvl="1" indent="-342900">
              <a:buFont typeface="+mj-lt"/>
              <a:buAutoNum type="arabicPeriod"/>
            </a:pPr>
            <a:r>
              <a:rPr lang="en-IN" sz="1700" dirty="0">
                <a:solidFill>
                  <a:schemeClr val="bg1"/>
                </a:solidFill>
              </a:rPr>
              <a:t>Generate the </a:t>
            </a:r>
            <a:r>
              <a:rPr lang="en-IN" sz="1700" dirty="0" err="1">
                <a:solidFill>
                  <a:schemeClr val="bg1"/>
                </a:solidFill>
              </a:rPr>
              <a:t>otp</a:t>
            </a:r>
            <a:endParaRPr lang="en-IN" sz="1700" dirty="0">
              <a:solidFill>
                <a:schemeClr val="bg1"/>
              </a:solidFill>
            </a:endParaRPr>
          </a:p>
          <a:p>
            <a:pPr marL="342900" indent="-342900">
              <a:buFont typeface="+mj-lt"/>
              <a:buAutoNum type="arabicPeriod"/>
            </a:pPr>
            <a:r>
              <a:rPr lang="en-IN" b="1" dirty="0">
                <a:solidFill>
                  <a:schemeClr val="bg1"/>
                </a:solidFill>
              </a:rPr>
              <a:t>TERMINATE THE PROGRAM</a:t>
            </a:r>
          </a:p>
        </p:txBody>
      </p:sp>
    </p:spTree>
    <p:extLst>
      <p:ext uri="{BB962C8B-B14F-4D97-AF65-F5344CB8AC3E}">
        <p14:creationId xmlns:p14="http://schemas.microsoft.com/office/powerpoint/2010/main" val="1885322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29CCBC-5442-4C93-B800-2D4D325D32E4}"/>
              </a:ext>
            </a:extLst>
          </p:cNvPr>
          <p:cNvSpPr>
            <a:spLocks noGrp="1"/>
          </p:cNvSpPr>
          <p:nvPr>
            <p:ph type="title"/>
          </p:nvPr>
        </p:nvSpPr>
        <p:spPr/>
        <p:txBody>
          <a:bodyPr/>
          <a:lstStyle/>
          <a:p>
            <a:r>
              <a:rPr lang="en-US" dirty="0">
                <a:solidFill>
                  <a:schemeClr val="bg1"/>
                </a:solidFill>
              </a:rPr>
              <a:t>Team 3</a:t>
            </a:r>
          </a:p>
        </p:txBody>
      </p:sp>
      <p:pic>
        <p:nvPicPr>
          <p:cNvPr id="21" name="Picture Placeholder 20">
            <a:extLst>
              <a:ext uri="{FF2B5EF4-FFF2-40B4-BE49-F238E27FC236}">
                <a16:creationId xmlns:a16="http://schemas.microsoft.com/office/drawing/2014/main" id="{5F016331-E9AC-40F7-98B5-5A637369DB88}"/>
              </a:ext>
            </a:extLst>
          </p:cNvPr>
          <p:cNvPicPr>
            <a:picLocks noGrp="1" noChangeAspect="1"/>
          </p:cNvPicPr>
          <p:nvPr>
            <p:ph type="pic" sz="quarter" idx="13"/>
          </p:nvPr>
        </p:nvPicPr>
        <p:blipFill rotWithShape="1">
          <a:blip r:embed="rId2"/>
          <a:srcRect l="3893" t="1208" r="6393" b="31182"/>
          <a:stretch/>
        </p:blipFill>
        <p:spPr>
          <a:xfrm>
            <a:off x="337526" y="2139888"/>
            <a:ext cx="2053231" cy="1662194"/>
          </a:xfrm>
        </p:spPr>
      </p:pic>
      <p:pic>
        <p:nvPicPr>
          <p:cNvPr id="25" name="Picture Placeholder 24">
            <a:extLst>
              <a:ext uri="{FF2B5EF4-FFF2-40B4-BE49-F238E27FC236}">
                <a16:creationId xmlns:a16="http://schemas.microsoft.com/office/drawing/2014/main" id="{08A04BB6-2617-4F5F-9059-FD458259864C}"/>
              </a:ext>
            </a:extLst>
          </p:cNvPr>
          <p:cNvPicPr>
            <a:picLocks noGrp="1" noChangeAspect="1"/>
          </p:cNvPicPr>
          <p:nvPr>
            <p:ph type="pic" sz="quarter" idx="15"/>
          </p:nvPr>
        </p:nvPicPr>
        <p:blipFill rotWithShape="1">
          <a:blip r:embed="rId3"/>
          <a:srcRect l="15415" t="-2733" r="8648" b="46721"/>
          <a:stretch/>
        </p:blipFill>
        <p:spPr>
          <a:xfrm>
            <a:off x="5069387" y="2139889"/>
            <a:ext cx="2053231" cy="1662193"/>
          </a:xfrm>
        </p:spPr>
      </p:pic>
      <p:sp>
        <p:nvSpPr>
          <p:cNvPr id="8" name="Text Placeholder 7">
            <a:extLst>
              <a:ext uri="{FF2B5EF4-FFF2-40B4-BE49-F238E27FC236}">
                <a16:creationId xmlns:a16="http://schemas.microsoft.com/office/drawing/2014/main" id="{2EE63CD2-A142-4385-BA8D-E3DBBDE8F767}"/>
              </a:ext>
            </a:extLst>
          </p:cNvPr>
          <p:cNvSpPr>
            <a:spLocks noGrp="1"/>
          </p:cNvSpPr>
          <p:nvPr>
            <p:ph type="body" sz="quarter" idx="18"/>
          </p:nvPr>
        </p:nvSpPr>
        <p:spPr/>
        <p:txBody>
          <a:bodyPr/>
          <a:lstStyle/>
          <a:p>
            <a:r>
              <a:rPr lang="en-US" dirty="0">
                <a:solidFill>
                  <a:schemeClr val="bg1"/>
                </a:solidFill>
              </a:rPr>
              <a:t>PARMEET SINGH</a:t>
            </a:r>
            <a:endParaRPr lang="en-US" sz="2000" dirty="0">
              <a:solidFill>
                <a:schemeClr val="bg1"/>
              </a:solidFill>
            </a:endParaRPr>
          </a:p>
        </p:txBody>
      </p:sp>
      <p:sp>
        <p:nvSpPr>
          <p:cNvPr id="16" name="Text Placeholder 15">
            <a:extLst>
              <a:ext uri="{FF2B5EF4-FFF2-40B4-BE49-F238E27FC236}">
                <a16:creationId xmlns:a16="http://schemas.microsoft.com/office/drawing/2014/main" id="{A414389E-EAD9-4B6E-9B85-1F6843AC6CB7}"/>
              </a:ext>
            </a:extLst>
          </p:cNvPr>
          <p:cNvSpPr>
            <a:spLocks noGrp="1"/>
          </p:cNvSpPr>
          <p:nvPr>
            <p:ph type="body" sz="quarter" idx="26"/>
          </p:nvPr>
        </p:nvSpPr>
        <p:spPr/>
        <p:txBody>
          <a:bodyPr/>
          <a:lstStyle/>
          <a:p>
            <a:r>
              <a:rPr lang="en-US" sz="2000" dirty="0">
                <a:solidFill>
                  <a:schemeClr val="bg1"/>
                </a:solidFill>
                <a:latin typeface="+mj-lt"/>
              </a:rPr>
              <a:t>AKASH</a:t>
            </a:r>
          </a:p>
        </p:txBody>
      </p:sp>
      <p:sp>
        <p:nvSpPr>
          <p:cNvPr id="14" name="Text Placeholder 13">
            <a:extLst>
              <a:ext uri="{FF2B5EF4-FFF2-40B4-BE49-F238E27FC236}">
                <a16:creationId xmlns:a16="http://schemas.microsoft.com/office/drawing/2014/main" id="{BE8B7117-A519-4B56-9893-9D8BE5520B8E}"/>
              </a:ext>
            </a:extLst>
          </p:cNvPr>
          <p:cNvSpPr>
            <a:spLocks noGrp="1"/>
          </p:cNvSpPr>
          <p:nvPr>
            <p:ph type="body" sz="quarter" idx="24"/>
          </p:nvPr>
        </p:nvSpPr>
        <p:spPr/>
        <p:txBody>
          <a:bodyPr/>
          <a:lstStyle/>
          <a:p>
            <a:r>
              <a:rPr lang="en-US" sz="2000" dirty="0">
                <a:solidFill>
                  <a:schemeClr val="bg1"/>
                </a:solidFill>
                <a:latin typeface="+mj-lt"/>
              </a:rPr>
              <a:t>BHARTI MALIK</a:t>
            </a:r>
          </a:p>
        </p:txBody>
      </p:sp>
      <p:sp>
        <p:nvSpPr>
          <p:cNvPr id="12" name="Text Placeholder 11">
            <a:extLst>
              <a:ext uri="{FF2B5EF4-FFF2-40B4-BE49-F238E27FC236}">
                <a16:creationId xmlns:a16="http://schemas.microsoft.com/office/drawing/2014/main" id="{F088A138-11AC-4A09-ABC8-8DA1BF3A3C23}"/>
              </a:ext>
            </a:extLst>
          </p:cNvPr>
          <p:cNvSpPr>
            <a:spLocks noGrp="1"/>
          </p:cNvSpPr>
          <p:nvPr>
            <p:ph type="body" sz="quarter" idx="22"/>
          </p:nvPr>
        </p:nvSpPr>
        <p:spPr/>
        <p:txBody>
          <a:bodyPr/>
          <a:lstStyle/>
          <a:p>
            <a:r>
              <a:rPr lang="en-US" sz="2000" dirty="0">
                <a:solidFill>
                  <a:schemeClr val="bg1"/>
                </a:solidFill>
                <a:latin typeface="+mj-lt"/>
              </a:rPr>
              <a:t>HARSH BABU</a:t>
            </a:r>
          </a:p>
        </p:txBody>
      </p:sp>
      <p:sp>
        <p:nvSpPr>
          <p:cNvPr id="10" name="Text Placeholder 9">
            <a:extLst>
              <a:ext uri="{FF2B5EF4-FFF2-40B4-BE49-F238E27FC236}">
                <a16:creationId xmlns:a16="http://schemas.microsoft.com/office/drawing/2014/main" id="{75C011A9-D736-4438-9BB5-F81789CA47D6}"/>
              </a:ext>
            </a:extLst>
          </p:cNvPr>
          <p:cNvSpPr>
            <a:spLocks noGrp="1"/>
          </p:cNvSpPr>
          <p:nvPr>
            <p:ph type="body" sz="quarter" idx="20"/>
          </p:nvPr>
        </p:nvSpPr>
        <p:spPr/>
        <p:txBody>
          <a:bodyPr/>
          <a:lstStyle/>
          <a:p>
            <a:r>
              <a:rPr lang="en-US" dirty="0">
                <a:solidFill>
                  <a:schemeClr val="bg1"/>
                </a:solidFill>
              </a:rPr>
              <a:t>ASHISH KUMAR</a:t>
            </a:r>
            <a:endParaRPr lang="en-US" sz="2000" dirty="0">
              <a:solidFill>
                <a:schemeClr val="bg1"/>
              </a:solidFill>
            </a:endParaRPr>
          </a:p>
        </p:txBody>
      </p:sp>
      <p:sp>
        <p:nvSpPr>
          <p:cNvPr id="17" name="Text Placeholder 16">
            <a:extLst>
              <a:ext uri="{FF2B5EF4-FFF2-40B4-BE49-F238E27FC236}">
                <a16:creationId xmlns:a16="http://schemas.microsoft.com/office/drawing/2014/main" id="{60049D3B-4850-4D95-B946-4AFE0126F22F}"/>
              </a:ext>
            </a:extLst>
          </p:cNvPr>
          <p:cNvSpPr>
            <a:spLocks noGrp="1"/>
          </p:cNvSpPr>
          <p:nvPr>
            <p:ph type="body" sz="quarter" idx="27"/>
          </p:nvPr>
        </p:nvSpPr>
        <p:spPr/>
        <p:txBody>
          <a:bodyPr/>
          <a:lstStyle/>
          <a:p>
            <a:r>
              <a:rPr lang="en-US" dirty="0">
                <a:solidFill>
                  <a:schemeClr val="bg1"/>
                </a:solidFill>
              </a:rPr>
              <a:t> (20BCS4388)</a:t>
            </a:r>
          </a:p>
        </p:txBody>
      </p:sp>
      <p:sp>
        <p:nvSpPr>
          <p:cNvPr id="15" name="Text Placeholder 14">
            <a:extLst>
              <a:ext uri="{FF2B5EF4-FFF2-40B4-BE49-F238E27FC236}">
                <a16:creationId xmlns:a16="http://schemas.microsoft.com/office/drawing/2014/main" id="{C15C2B3A-7767-4BAD-843D-060598064B66}"/>
              </a:ext>
            </a:extLst>
          </p:cNvPr>
          <p:cNvSpPr>
            <a:spLocks noGrp="1"/>
          </p:cNvSpPr>
          <p:nvPr>
            <p:ph type="body" sz="quarter" idx="25"/>
          </p:nvPr>
        </p:nvSpPr>
        <p:spPr/>
        <p:txBody>
          <a:bodyPr/>
          <a:lstStyle/>
          <a:p>
            <a:r>
              <a:rPr lang="en-US" dirty="0">
                <a:solidFill>
                  <a:schemeClr val="bg1"/>
                </a:solidFill>
              </a:rPr>
              <a:t>(20BCS4384)</a:t>
            </a:r>
          </a:p>
        </p:txBody>
      </p:sp>
      <p:sp>
        <p:nvSpPr>
          <p:cNvPr id="13" name="Text Placeholder 12">
            <a:extLst>
              <a:ext uri="{FF2B5EF4-FFF2-40B4-BE49-F238E27FC236}">
                <a16:creationId xmlns:a16="http://schemas.microsoft.com/office/drawing/2014/main" id="{DB4E687A-B817-41CB-B281-3E191D03FA7C}"/>
              </a:ext>
            </a:extLst>
          </p:cNvPr>
          <p:cNvSpPr>
            <a:spLocks noGrp="1"/>
          </p:cNvSpPr>
          <p:nvPr>
            <p:ph type="body" sz="quarter" idx="23"/>
          </p:nvPr>
        </p:nvSpPr>
        <p:spPr/>
        <p:txBody>
          <a:bodyPr/>
          <a:lstStyle/>
          <a:p>
            <a:pPr lvl="0" algn="r"/>
            <a:r>
              <a:rPr lang="en-US" dirty="0">
                <a:solidFill>
                  <a:schemeClr val="bg1"/>
                </a:solidFill>
              </a:rPr>
              <a:t>(20BCS4412)</a:t>
            </a:r>
            <a:endParaRPr lang="en-IN" dirty="0">
              <a:solidFill>
                <a:schemeClr val="bg1"/>
              </a:solidFill>
            </a:endParaRPr>
          </a:p>
        </p:txBody>
      </p:sp>
      <p:sp>
        <p:nvSpPr>
          <p:cNvPr id="11" name="Text Placeholder 10">
            <a:extLst>
              <a:ext uri="{FF2B5EF4-FFF2-40B4-BE49-F238E27FC236}">
                <a16:creationId xmlns:a16="http://schemas.microsoft.com/office/drawing/2014/main" id="{CCD9E0BE-D9B0-4FA4-8710-29A746F26E13}"/>
              </a:ext>
            </a:extLst>
          </p:cNvPr>
          <p:cNvSpPr>
            <a:spLocks noGrp="1"/>
          </p:cNvSpPr>
          <p:nvPr>
            <p:ph type="body" sz="quarter" idx="21"/>
          </p:nvPr>
        </p:nvSpPr>
        <p:spPr/>
        <p:txBody>
          <a:bodyPr/>
          <a:lstStyle/>
          <a:p>
            <a:pPr lvl="0" algn="r"/>
            <a:r>
              <a:rPr lang="en-US" dirty="0">
                <a:solidFill>
                  <a:schemeClr val="bg1"/>
                </a:solidFill>
              </a:rPr>
              <a:t>(20BCS4409)</a:t>
            </a:r>
            <a:endParaRPr lang="en-IN" dirty="0">
              <a:solidFill>
                <a:schemeClr val="bg1"/>
              </a:solidFill>
            </a:endParaRPr>
          </a:p>
        </p:txBody>
      </p:sp>
      <p:sp>
        <p:nvSpPr>
          <p:cNvPr id="31" name="Footer Placeholder 30">
            <a:extLst>
              <a:ext uri="{FF2B5EF4-FFF2-40B4-BE49-F238E27FC236}">
                <a16:creationId xmlns:a16="http://schemas.microsoft.com/office/drawing/2014/main" id="{72FA7226-D67B-432B-A25E-F3656C32D1CD}"/>
              </a:ext>
            </a:extLst>
          </p:cNvPr>
          <p:cNvSpPr>
            <a:spLocks noGrp="1"/>
          </p:cNvSpPr>
          <p:nvPr>
            <p:ph type="ftr" sz="quarter" idx="11"/>
          </p:nvPr>
        </p:nvSpPr>
        <p:spPr/>
        <p:txBody>
          <a:bodyPr/>
          <a:lstStyle/>
          <a:p>
            <a:r>
              <a:rPr lang="en-IN" spc="300" dirty="0">
                <a:solidFill>
                  <a:schemeClr val="bg1"/>
                </a:solidFill>
              </a:rPr>
              <a:t>Secret Messages using python  </a:t>
            </a:r>
          </a:p>
        </p:txBody>
      </p:sp>
      <p:sp>
        <p:nvSpPr>
          <p:cNvPr id="32" name="Slide Number Placeholder 31">
            <a:extLst>
              <a:ext uri="{FF2B5EF4-FFF2-40B4-BE49-F238E27FC236}">
                <a16:creationId xmlns:a16="http://schemas.microsoft.com/office/drawing/2014/main" id="{89BE6787-F451-403C-864D-CA5BF63B475A}"/>
              </a:ext>
            </a:extLst>
          </p:cNvPr>
          <p:cNvSpPr>
            <a:spLocks noGrp="1"/>
          </p:cNvSpPr>
          <p:nvPr>
            <p:ph type="sldNum" sz="quarter" idx="12"/>
          </p:nvPr>
        </p:nvSpPr>
        <p:spPr/>
        <p:txBody>
          <a:bodyPr/>
          <a:lstStyle/>
          <a:p>
            <a:fld id="{B9713C8C-8E70-45D5-AE59-23E60168254E}" type="slidenum">
              <a:rPr lang="en-US" smtClean="0"/>
              <a:t>2</a:t>
            </a:fld>
            <a:endParaRPr lang="en-US" dirty="0"/>
          </a:p>
        </p:txBody>
      </p:sp>
      <p:sp>
        <p:nvSpPr>
          <p:cNvPr id="22" name="Text Placeholder 16">
            <a:extLst>
              <a:ext uri="{FF2B5EF4-FFF2-40B4-BE49-F238E27FC236}">
                <a16:creationId xmlns:a16="http://schemas.microsoft.com/office/drawing/2014/main" id="{905E1C7E-7FF6-4477-B7B4-CCA2709DFEC7}"/>
              </a:ext>
            </a:extLst>
          </p:cNvPr>
          <p:cNvSpPr txBox="1">
            <a:spLocks/>
          </p:cNvSpPr>
          <p:nvPr/>
        </p:nvSpPr>
        <p:spPr>
          <a:xfrm>
            <a:off x="333357" y="4796496"/>
            <a:ext cx="2057400" cy="644525"/>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2000" b="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 (20BCS4415)</a:t>
            </a:r>
          </a:p>
        </p:txBody>
      </p:sp>
      <p:pic>
        <p:nvPicPr>
          <p:cNvPr id="5" name="Picture Placeholder 4">
            <a:extLst>
              <a:ext uri="{FF2B5EF4-FFF2-40B4-BE49-F238E27FC236}">
                <a16:creationId xmlns:a16="http://schemas.microsoft.com/office/drawing/2014/main" id="{D0522BD5-FD2C-46D5-827A-C274C7EB0CF8}"/>
              </a:ext>
            </a:extLst>
          </p:cNvPr>
          <p:cNvPicPr>
            <a:picLocks noGrp="1" noChangeAspect="1"/>
          </p:cNvPicPr>
          <p:nvPr>
            <p:ph type="pic" sz="quarter" idx="14"/>
          </p:nvPr>
        </p:nvPicPr>
        <p:blipFill>
          <a:blip r:embed="rId2"/>
          <a:srcRect t="19667" b="19667"/>
          <a:stretch>
            <a:fillRect/>
          </a:stretch>
        </p:blipFill>
        <p:spPr>
          <a:xfrm>
            <a:off x="7444049" y="2139888"/>
            <a:ext cx="2053231" cy="1662194"/>
          </a:xfrm>
        </p:spPr>
      </p:pic>
      <p:pic>
        <p:nvPicPr>
          <p:cNvPr id="28" name="Picture Placeholder 4">
            <a:extLst>
              <a:ext uri="{FF2B5EF4-FFF2-40B4-BE49-F238E27FC236}">
                <a16:creationId xmlns:a16="http://schemas.microsoft.com/office/drawing/2014/main" id="{C348EE68-9126-4017-B179-CC55DB17709F}"/>
              </a:ext>
            </a:extLst>
          </p:cNvPr>
          <p:cNvPicPr>
            <a:picLocks noChangeAspect="1"/>
          </p:cNvPicPr>
          <p:nvPr/>
        </p:nvPicPr>
        <p:blipFill>
          <a:blip r:embed="rId2"/>
          <a:srcRect t="19667" b="19667"/>
          <a:stretch>
            <a:fillRect/>
          </a:stretch>
        </p:blipFill>
        <p:spPr>
          <a:xfrm>
            <a:off x="2694720" y="21443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pic>
      <p:pic>
        <p:nvPicPr>
          <p:cNvPr id="33" name="Picture Placeholder 4">
            <a:extLst>
              <a:ext uri="{FF2B5EF4-FFF2-40B4-BE49-F238E27FC236}">
                <a16:creationId xmlns:a16="http://schemas.microsoft.com/office/drawing/2014/main" id="{5A2DDFDE-19AF-4208-B0B9-34CC663B68D6}"/>
              </a:ext>
            </a:extLst>
          </p:cNvPr>
          <p:cNvPicPr>
            <a:picLocks noChangeAspect="1"/>
          </p:cNvPicPr>
          <p:nvPr/>
        </p:nvPicPr>
        <p:blipFill>
          <a:blip r:embed="rId2"/>
          <a:srcRect t="19667" b="19667"/>
          <a:stretch>
            <a:fillRect/>
          </a:stretch>
        </p:blipFill>
        <p:spPr>
          <a:xfrm>
            <a:off x="9814538" y="2139888"/>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pic>
    </p:spTree>
    <p:extLst>
      <p:ext uri="{BB962C8B-B14F-4D97-AF65-F5344CB8AC3E}">
        <p14:creationId xmlns:p14="http://schemas.microsoft.com/office/powerpoint/2010/main" val="3937857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22D969C-C236-41FD-8185-3CAFE3BBC70C}"/>
              </a:ext>
            </a:extLst>
          </p:cNvPr>
          <p:cNvSpPr>
            <a:spLocks noGrp="1"/>
          </p:cNvSpPr>
          <p:nvPr>
            <p:ph type="title"/>
          </p:nvPr>
        </p:nvSpPr>
        <p:spPr>
          <a:xfrm>
            <a:off x="255894" y="652199"/>
            <a:ext cx="1484771" cy="5596128"/>
          </a:xfrm>
        </p:spPr>
        <p:txBody>
          <a:bodyPr vert="wordArtVert">
            <a:normAutofit/>
          </a:bodyPr>
          <a:lstStyle/>
          <a:p>
            <a:r>
              <a:rPr lang="en-GB" sz="6600" dirty="0"/>
              <a:t>code</a:t>
            </a:r>
            <a:endParaRPr lang="en-IN" sz="5400" dirty="0"/>
          </a:p>
        </p:txBody>
      </p:sp>
      <p:sp>
        <p:nvSpPr>
          <p:cNvPr id="5" name="Slide Number Placeholder 4">
            <a:extLst>
              <a:ext uri="{FF2B5EF4-FFF2-40B4-BE49-F238E27FC236}">
                <a16:creationId xmlns:a16="http://schemas.microsoft.com/office/drawing/2014/main" id="{C91320EA-B5DB-4735-BA29-481AB51E6DBA}"/>
              </a:ext>
            </a:extLst>
          </p:cNvPr>
          <p:cNvSpPr>
            <a:spLocks noGrp="1"/>
          </p:cNvSpPr>
          <p:nvPr>
            <p:ph type="sldNum" sz="quarter" idx="12"/>
          </p:nvPr>
        </p:nvSpPr>
        <p:spPr/>
        <p:txBody>
          <a:bodyPr/>
          <a:lstStyle/>
          <a:p>
            <a:fld id="{B9713C8C-8E70-45D5-AE59-23E60168254E}" type="slidenum">
              <a:rPr lang="en-US" smtClean="0"/>
              <a:t>20</a:t>
            </a:fld>
            <a:endParaRPr lang="en-US" dirty="0"/>
          </a:p>
        </p:txBody>
      </p:sp>
      <p:pic>
        <p:nvPicPr>
          <p:cNvPr id="6" name="Content Placeholder 7">
            <a:extLst>
              <a:ext uri="{FF2B5EF4-FFF2-40B4-BE49-F238E27FC236}">
                <a16:creationId xmlns:a16="http://schemas.microsoft.com/office/drawing/2014/main" id="{AD962E14-0D78-4494-889C-C200D32CF052}"/>
              </a:ext>
            </a:extLst>
          </p:cNvPr>
          <p:cNvPicPr>
            <a:picLocks noGrp="1" noChangeAspect="1"/>
          </p:cNvPicPr>
          <p:nvPr>
            <p:ph idx="1"/>
          </p:nvPr>
        </p:nvPicPr>
        <p:blipFill>
          <a:blip r:embed="rId2"/>
          <a:stretch>
            <a:fillRect/>
          </a:stretch>
        </p:blipFill>
        <p:spPr>
          <a:xfrm>
            <a:off x="4494882" y="0"/>
            <a:ext cx="5420299" cy="6858000"/>
          </a:xfrm>
        </p:spPr>
      </p:pic>
    </p:spTree>
    <p:extLst>
      <p:ext uri="{BB962C8B-B14F-4D97-AF65-F5344CB8AC3E}">
        <p14:creationId xmlns:p14="http://schemas.microsoft.com/office/powerpoint/2010/main" val="1679541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22D969C-C236-41FD-8185-3CAFE3BBC70C}"/>
              </a:ext>
            </a:extLst>
          </p:cNvPr>
          <p:cNvSpPr>
            <a:spLocks noGrp="1"/>
          </p:cNvSpPr>
          <p:nvPr>
            <p:ph type="title"/>
          </p:nvPr>
        </p:nvSpPr>
        <p:spPr>
          <a:xfrm>
            <a:off x="255894" y="652199"/>
            <a:ext cx="1484771" cy="5596128"/>
          </a:xfrm>
        </p:spPr>
        <p:txBody>
          <a:bodyPr vert="wordArtVert">
            <a:normAutofit/>
          </a:bodyPr>
          <a:lstStyle/>
          <a:p>
            <a:r>
              <a:rPr lang="en-GB" sz="6600" dirty="0"/>
              <a:t>code</a:t>
            </a:r>
            <a:endParaRPr lang="en-IN" sz="5400" dirty="0"/>
          </a:p>
        </p:txBody>
      </p:sp>
      <p:sp>
        <p:nvSpPr>
          <p:cNvPr id="5" name="Slide Number Placeholder 4">
            <a:extLst>
              <a:ext uri="{FF2B5EF4-FFF2-40B4-BE49-F238E27FC236}">
                <a16:creationId xmlns:a16="http://schemas.microsoft.com/office/drawing/2014/main" id="{C91320EA-B5DB-4735-BA29-481AB51E6DBA}"/>
              </a:ext>
            </a:extLst>
          </p:cNvPr>
          <p:cNvSpPr>
            <a:spLocks noGrp="1"/>
          </p:cNvSpPr>
          <p:nvPr>
            <p:ph type="sldNum" sz="quarter" idx="12"/>
          </p:nvPr>
        </p:nvSpPr>
        <p:spPr/>
        <p:txBody>
          <a:bodyPr/>
          <a:lstStyle/>
          <a:p>
            <a:fld id="{B9713C8C-8E70-45D5-AE59-23E60168254E}" type="slidenum">
              <a:rPr lang="en-US" smtClean="0"/>
              <a:t>21</a:t>
            </a:fld>
            <a:endParaRPr lang="en-US" dirty="0"/>
          </a:p>
        </p:txBody>
      </p:sp>
      <p:pic>
        <p:nvPicPr>
          <p:cNvPr id="14" name="Content Placeholder 11">
            <a:extLst>
              <a:ext uri="{FF2B5EF4-FFF2-40B4-BE49-F238E27FC236}">
                <a16:creationId xmlns:a16="http://schemas.microsoft.com/office/drawing/2014/main" id="{9CE3CD67-7613-4774-96D3-C8776C25753C}"/>
              </a:ext>
            </a:extLst>
          </p:cNvPr>
          <p:cNvPicPr>
            <a:picLocks noChangeAspect="1"/>
          </p:cNvPicPr>
          <p:nvPr/>
        </p:nvPicPr>
        <p:blipFill>
          <a:blip r:embed="rId2"/>
          <a:stretch>
            <a:fillRect/>
          </a:stretch>
        </p:blipFill>
        <p:spPr>
          <a:xfrm>
            <a:off x="4498555" y="-11017"/>
            <a:ext cx="5427644" cy="6858000"/>
          </a:xfrm>
          <a:prstGeom prst="rect">
            <a:avLst/>
          </a:prstGeom>
        </p:spPr>
      </p:pic>
    </p:spTree>
    <p:extLst>
      <p:ext uri="{BB962C8B-B14F-4D97-AF65-F5344CB8AC3E}">
        <p14:creationId xmlns:p14="http://schemas.microsoft.com/office/powerpoint/2010/main" val="757152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84BECFF-D5D7-4B02-9E97-604AA0184296}"/>
              </a:ext>
            </a:extLst>
          </p:cNvPr>
          <p:cNvSpPr>
            <a:spLocks noGrp="1"/>
          </p:cNvSpPr>
          <p:nvPr>
            <p:ph type="title"/>
          </p:nvPr>
        </p:nvSpPr>
        <p:spPr>
          <a:xfrm>
            <a:off x="3328416" y="2002535"/>
            <a:ext cx="5541264" cy="2481329"/>
          </a:xfrm>
        </p:spPr>
        <p:txBody>
          <a:bodyPr>
            <a:normAutofit/>
          </a:bodyPr>
          <a:lstStyle/>
          <a:p>
            <a:r>
              <a:rPr lang="en-GB" sz="7200" b="1" dirty="0">
                <a:solidFill>
                  <a:schemeClr val="tx1"/>
                </a:solidFill>
              </a:rPr>
              <a:t>Code execution</a:t>
            </a:r>
            <a:endParaRPr lang="en-IN" sz="7200" b="1" dirty="0">
              <a:solidFill>
                <a:schemeClr val="tx1"/>
              </a:solidFill>
            </a:endParaRPr>
          </a:p>
        </p:txBody>
      </p:sp>
      <p:sp>
        <p:nvSpPr>
          <p:cNvPr id="5" name="Date Placeholder 4">
            <a:extLst>
              <a:ext uri="{FF2B5EF4-FFF2-40B4-BE49-F238E27FC236}">
                <a16:creationId xmlns:a16="http://schemas.microsoft.com/office/drawing/2014/main" id="{E38BE7A1-83E5-48C6-B3A5-B6C01E67BA86}"/>
              </a:ext>
            </a:extLst>
          </p:cNvPr>
          <p:cNvSpPr>
            <a:spLocks noGrp="1"/>
          </p:cNvSpPr>
          <p:nvPr>
            <p:ph type="dt" sz="half" idx="10"/>
          </p:nvPr>
        </p:nvSpPr>
        <p:spPr/>
        <p:txBody>
          <a:bodyPr/>
          <a:lstStyle/>
          <a:p>
            <a:r>
              <a:rPr lang="en-US"/>
              <a:t>9/3/20XX</a:t>
            </a:r>
            <a:endParaRPr lang="en-US" dirty="0"/>
          </a:p>
        </p:txBody>
      </p:sp>
      <p:sp>
        <p:nvSpPr>
          <p:cNvPr id="6" name="Footer Placeholder 5">
            <a:extLst>
              <a:ext uri="{FF2B5EF4-FFF2-40B4-BE49-F238E27FC236}">
                <a16:creationId xmlns:a16="http://schemas.microsoft.com/office/drawing/2014/main" id="{ABA5F432-55B2-43FF-8BFA-122246E1A357}"/>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FAAAD3FC-F8F0-4499-B03A-486BE4C04D68}"/>
              </a:ext>
            </a:extLst>
          </p:cNvPr>
          <p:cNvSpPr>
            <a:spLocks noGrp="1"/>
          </p:cNvSpPr>
          <p:nvPr>
            <p:ph type="sldNum" sz="quarter" idx="12"/>
          </p:nvPr>
        </p:nvSpPr>
        <p:spPr/>
        <p:txBody>
          <a:bodyPr/>
          <a:lstStyle/>
          <a:p>
            <a:fld id="{B9713C8C-8E70-45D5-AE59-23E60168254E}" type="slidenum">
              <a:rPr lang="en-US" smtClean="0"/>
              <a:t>22</a:t>
            </a:fld>
            <a:endParaRPr lang="en-US" dirty="0"/>
          </a:p>
        </p:txBody>
      </p:sp>
    </p:spTree>
    <p:extLst>
      <p:ext uri="{BB962C8B-B14F-4D97-AF65-F5344CB8AC3E}">
        <p14:creationId xmlns:p14="http://schemas.microsoft.com/office/powerpoint/2010/main" val="609032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06C59A6-7112-4100-B448-C712A69A1396}"/>
              </a:ext>
            </a:extLst>
          </p:cNvPr>
          <p:cNvSpPr>
            <a:spLocks noGrp="1"/>
          </p:cNvSpPr>
          <p:nvPr>
            <p:ph type="sldNum" sz="quarter" idx="12"/>
          </p:nvPr>
        </p:nvSpPr>
        <p:spPr/>
        <p:txBody>
          <a:bodyPr/>
          <a:lstStyle/>
          <a:p>
            <a:fld id="{B9713C8C-8E70-45D5-AE59-23E60168254E}" type="slidenum">
              <a:rPr lang="en-US" smtClean="0"/>
              <a:t>23</a:t>
            </a:fld>
            <a:endParaRPr lang="en-US" dirty="0"/>
          </a:p>
        </p:txBody>
      </p:sp>
      <p:pic>
        <p:nvPicPr>
          <p:cNvPr id="9" name="Picture 8">
            <a:extLst>
              <a:ext uri="{FF2B5EF4-FFF2-40B4-BE49-F238E27FC236}">
                <a16:creationId xmlns:a16="http://schemas.microsoft.com/office/drawing/2014/main" id="{1D06B559-8035-4A0B-8D54-F4077E286EDD}"/>
              </a:ext>
            </a:extLst>
          </p:cNvPr>
          <p:cNvPicPr>
            <a:picLocks noChangeAspect="1"/>
          </p:cNvPicPr>
          <p:nvPr/>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213267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84BECFF-D5D7-4B02-9E97-604AA0184296}"/>
              </a:ext>
            </a:extLst>
          </p:cNvPr>
          <p:cNvSpPr>
            <a:spLocks noGrp="1"/>
          </p:cNvSpPr>
          <p:nvPr>
            <p:ph type="title"/>
          </p:nvPr>
        </p:nvSpPr>
        <p:spPr>
          <a:xfrm>
            <a:off x="3328416" y="2002535"/>
            <a:ext cx="5541264" cy="2481329"/>
          </a:xfrm>
        </p:spPr>
        <p:txBody>
          <a:bodyPr>
            <a:normAutofit/>
          </a:bodyPr>
          <a:lstStyle/>
          <a:p>
            <a:r>
              <a:rPr lang="en-GB" sz="7200" b="1" dirty="0">
                <a:solidFill>
                  <a:schemeClr val="tx1"/>
                </a:solidFill>
              </a:rPr>
              <a:t>Screen Recording</a:t>
            </a:r>
            <a:endParaRPr lang="en-IN" sz="7200" b="1" dirty="0">
              <a:solidFill>
                <a:schemeClr val="tx1"/>
              </a:solidFill>
            </a:endParaRPr>
          </a:p>
        </p:txBody>
      </p:sp>
      <p:sp>
        <p:nvSpPr>
          <p:cNvPr id="5" name="Date Placeholder 4">
            <a:extLst>
              <a:ext uri="{FF2B5EF4-FFF2-40B4-BE49-F238E27FC236}">
                <a16:creationId xmlns:a16="http://schemas.microsoft.com/office/drawing/2014/main" id="{E38BE7A1-83E5-48C6-B3A5-B6C01E67BA86}"/>
              </a:ext>
            </a:extLst>
          </p:cNvPr>
          <p:cNvSpPr>
            <a:spLocks noGrp="1"/>
          </p:cNvSpPr>
          <p:nvPr>
            <p:ph type="dt" sz="half" idx="10"/>
          </p:nvPr>
        </p:nvSpPr>
        <p:spPr/>
        <p:txBody>
          <a:bodyPr/>
          <a:lstStyle/>
          <a:p>
            <a:r>
              <a:rPr lang="en-US"/>
              <a:t>9/3/20XX</a:t>
            </a:r>
            <a:endParaRPr lang="en-US" dirty="0"/>
          </a:p>
        </p:txBody>
      </p:sp>
      <p:sp>
        <p:nvSpPr>
          <p:cNvPr id="6" name="Footer Placeholder 5">
            <a:extLst>
              <a:ext uri="{FF2B5EF4-FFF2-40B4-BE49-F238E27FC236}">
                <a16:creationId xmlns:a16="http://schemas.microsoft.com/office/drawing/2014/main" id="{ABA5F432-55B2-43FF-8BFA-122246E1A357}"/>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FAAAD3FC-F8F0-4499-B03A-486BE4C04D68}"/>
              </a:ext>
            </a:extLst>
          </p:cNvPr>
          <p:cNvSpPr>
            <a:spLocks noGrp="1"/>
          </p:cNvSpPr>
          <p:nvPr>
            <p:ph type="sldNum" sz="quarter" idx="12"/>
          </p:nvPr>
        </p:nvSpPr>
        <p:spPr/>
        <p:txBody>
          <a:bodyPr/>
          <a:lstStyle/>
          <a:p>
            <a:fld id="{B9713C8C-8E70-45D5-AE59-23E60168254E}" type="slidenum">
              <a:rPr lang="en-US" smtClean="0"/>
              <a:t>24</a:t>
            </a:fld>
            <a:endParaRPr lang="en-US" dirty="0"/>
          </a:p>
        </p:txBody>
      </p:sp>
    </p:spTree>
    <p:extLst>
      <p:ext uri="{BB962C8B-B14F-4D97-AF65-F5344CB8AC3E}">
        <p14:creationId xmlns:p14="http://schemas.microsoft.com/office/powerpoint/2010/main" val="4101746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EDCEB84-9D15-42D8-9B14-E8DEA5CE25E2}"/>
              </a:ext>
            </a:extLst>
          </p:cNvPr>
          <p:cNvSpPr>
            <a:spLocks noGrp="1"/>
          </p:cNvSpPr>
          <p:nvPr>
            <p:ph type="sldNum" sz="quarter" idx="12"/>
          </p:nvPr>
        </p:nvSpPr>
        <p:spPr/>
        <p:txBody>
          <a:bodyPr/>
          <a:lstStyle/>
          <a:p>
            <a:fld id="{B9713C8C-8E70-45D5-AE59-23E60168254E}" type="slidenum">
              <a:rPr lang="en-US" smtClean="0"/>
              <a:t>25</a:t>
            </a:fld>
            <a:endParaRPr lang="en-US" dirty="0"/>
          </a:p>
        </p:txBody>
      </p:sp>
      <p:pic>
        <p:nvPicPr>
          <p:cNvPr id="2" name="Screen Recording 1">
            <a:hlinkClick r:id="" action="ppaction://media"/>
            <a:extLst>
              <a:ext uri="{FF2B5EF4-FFF2-40B4-BE49-F238E27FC236}">
                <a16:creationId xmlns:a16="http://schemas.microsoft.com/office/drawing/2014/main" id="{991C4765-842D-48DE-B7BC-3123BBF7283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69875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9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9543A9CE-D6FF-4220-9F05-0CA69E244A08}"/>
              </a:ext>
            </a:extLst>
          </p:cNvPr>
          <p:cNvSpPr>
            <a:spLocks noGrp="1"/>
          </p:cNvSpPr>
          <p:nvPr>
            <p:ph type="title"/>
          </p:nvPr>
        </p:nvSpPr>
        <p:spPr>
          <a:xfrm>
            <a:off x="839788" y="640080"/>
            <a:ext cx="3886200" cy="1179195"/>
          </a:xfrm>
        </p:spPr>
        <p:txBody>
          <a:bodyPr>
            <a:normAutofit/>
          </a:bodyPr>
          <a:lstStyle/>
          <a:p>
            <a:r>
              <a:rPr lang="en-GB" dirty="0">
                <a:solidFill>
                  <a:schemeClr val="bg1"/>
                </a:solidFill>
              </a:rPr>
              <a:t>References / </a:t>
            </a:r>
            <a:br>
              <a:rPr lang="en-GB" dirty="0">
                <a:solidFill>
                  <a:schemeClr val="bg1"/>
                </a:solidFill>
              </a:rPr>
            </a:br>
            <a:r>
              <a:rPr lang="en-US" b="1" dirty="0"/>
              <a:t>Deliverables</a:t>
            </a:r>
            <a:endParaRPr lang="en-IN" dirty="0">
              <a:solidFill>
                <a:schemeClr val="bg1"/>
              </a:solidFill>
            </a:endParaRPr>
          </a:p>
        </p:txBody>
      </p:sp>
      <p:pic>
        <p:nvPicPr>
          <p:cNvPr id="44" name="Content Placeholder 43">
            <a:extLst>
              <a:ext uri="{FF2B5EF4-FFF2-40B4-BE49-F238E27FC236}">
                <a16:creationId xmlns:a16="http://schemas.microsoft.com/office/drawing/2014/main" id="{48C35E34-F75D-4493-B141-417EA09D67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00516" y="4089400"/>
            <a:ext cx="5273722" cy="2632075"/>
          </a:xfrm>
        </p:spPr>
      </p:pic>
      <p:sp>
        <p:nvSpPr>
          <p:cNvPr id="42" name="Text Placeholder 41">
            <a:extLst>
              <a:ext uri="{FF2B5EF4-FFF2-40B4-BE49-F238E27FC236}">
                <a16:creationId xmlns:a16="http://schemas.microsoft.com/office/drawing/2014/main" id="{DF01847F-4AC4-4C04-AAFB-B2EA66189E6B}"/>
              </a:ext>
            </a:extLst>
          </p:cNvPr>
          <p:cNvSpPr>
            <a:spLocks noGrp="1"/>
          </p:cNvSpPr>
          <p:nvPr>
            <p:ph type="body" sz="half" idx="2"/>
          </p:nvPr>
        </p:nvSpPr>
        <p:spPr>
          <a:xfrm>
            <a:off x="238125" y="1819275"/>
            <a:ext cx="4716461" cy="4537075"/>
          </a:xfrm>
        </p:spPr>
        <p:txBody>
          <a:bodyPr>
            <a:normAutofit fontScale="85000" lnSpcReduction="20000"/>
          </a:bodyPr>
          <a:lstStyle/>
          <a:p>
            <a:pPr marL="342900" indent="-342900">
              <a:buFont typeface="+mj-lt"/>
              <a:buAutoNum type="arabicPeriod"/>
            </a:pPr>
            <a:r>
              <a:rPr lang="en-IN" dirty="0">
                <a:hlinkClick r:id="rId3"/>
              </a:rPr>
              <a:t>https://www.geeksforgeeks.org/cryptography-gui-using-python/</a:t>
            </a:r>
            <a:endParaRPr lang="en-IN" dirty="0"/>
          </a:p>
          <a:p>
            <a:pPr marL="342900" indent="-342900">
              <a:buFont typeface="+mj-lt"/>
              <a:buAutoNum type="arabicPeriod"/>
            </a:pPr>
            <a:r>
              <a:rPr lang="en-IN" dirty="0">
                <a:hlinkClick r:id="rId4"/>
              </a:rPr>
              <a:t>https://www.tutorialspoint.com/cryptography_with_python/index.htm</a:t>
            </a:r>
            <a:r>
              <a:rPr lang="en-IN" dirty="0"/>
              <a:t> </a:t>
            </a:r>
          </a:p>
          <a:p>
            <a:pPr marL="342900" indent="-342900">
              <a:buFont typeface="+mj-lt"/>
              <a:buAutoNum type="arabicPeriod"/>
            </a:pPr>
            <a:r>
              <a:rPr lang="en-IN" dirty="0">
                <a:hlinkClick r:id="rId5"/>
              </a:rPr>
              <a:t>https://inventwithpython.com/hacking/chapter22.html</a:t>
            </a:r>
            <a:r>
              <a:rPr lang="en-IN" dirty="0"/>
              <a:t> </a:t>
            </a:r>
          </a:p>
          <a:p>
            <a:pPr marL="342900" indent="-342900">
              <a:buFont typeface="+mj-lt"/>
              <a:buAutoNum type="arabicPeriod"/>
            </a:pPr>
            <a:r>
              <a:rPr lang="en-IN" dirty="0">
                <a:hlinkClick r:id="rId6"/>
              </a:rPr>
              <a:t>https://www.geeksforgeeks.org/python-program-to-generate-one-time-password-otp/#:~:text=They%20are%20generally%20combination%20of,to%20generate%20OTP%20using%20Python</a:t>
            </a:r>
            <a:r>
              <a:rPr lang="en-IN" dirty="0"/>
              <a:t>.  </a:t>
            </a:r>
          </a:p>
          <a:p>
            <a:pPr marL="342900" indent="-342900">
              <a:buFont typeface="+mj-lt"/>
              <a:buAutoNum type="arabicPeriod"/>
            </a:pPr>
            <a:r>
              <a:rPr lang="en-IN" dirty="0">
                <a:hlinkClick r:id="rId7"/>
              </a:rPr>
              <a:t>https://www.youtube.com/watch?v=50XM-h3h6Fw</a:t>
            </a:r>
            <a:r>
              <a:rPr lang="en-IN" dirty="0"/>
              <a:t> </a:t>
            </a:r>
          </a:p>
          <a:p>
            <a:pPr marL="342900" indent="-342900">
              <a:buFont typeface="+mj-lt"/>
              <a:buAutoNum type="arabicPeriod"/>
            </a:pPr>
            <a:r>
              <a:rPr lang="en-IN" dirty="0">
                <a:hlinkClick r:id="rId8"/>
              </a:rPr>
              <a:t>https://www.youtube.com/watch?v=5jpgMXt1Z9Y</a:t>
            </a:r>
            <a:r>
              <a:rPr lang="en-IN" dirty="0"/>
              <a:t> </a:t>
            </a:r>
          </a:p>
          <a:p>
            <a:pPr marL="342900" indent="-342900">
              <a:buFont typeface="+mj-lt"/>
              <a:buAutoNum type="arabicPeriod"/>
            </a:pPr>
            <a:r>
              <a:rPr lang="en-IN" dirty="0">
                <a:hlinkClick r:id="rId9"/>
              </a:rPr>
              <a:t>https://pypi.org/</a:t>
            </a:r>
            <a:r>
              <a:rPr lang="en-IN" dirty="0"/>
              <a:t> </a:t>
            </a:r>
          </a:p>
          <a:p>
            <a:pPr marL="342900" indent="-342900">
              <a:buFont typeface="+mj-lt"/>
              <a:buAutoNum type="arabicPeriod"/>
            </a:pPr>
            <a:r>
              <a:rPr lang="en-IN" dirty="0">
                <a:hlinkClick r:id="rId10"/>
              </a:rPr>
              <a:t>https://github.com/</a:t>
            </a:r>
            <a:r>
              <a:rPr lang="en-IN" dirty="0"/>
              <a:t> </a:t>
            </a:r>
          </a:p>
          <a:p>
            <a:pPr marL="342900" indent="-342900">
              <a:buFont typeface="+mj-lt"/>
              <a:buAutoNum type="arabicPeriod"/>
            </a:pPr>
            <a:r>
              <a:rPr lang="en-IN" dirty="0">
                <a:hlinkClick r:id="rId11"/>
              </a:rPr>
              <a:t>https://stackoverflow.com/</a:t>
            </a:r>
            <a:r>
              <a:rPr lang="en-IN" dirty="0"/>
              <a:t> </a:t>
            </a:r>
          </a:p>
          <a:p>
            <a:pPr marL="342900" indent="-342900">
              <a:buFont typeface="+mj-lt"/>
              <a:buAutoNum type="arabicPeriod"/>
            </a:pPr>
            <a:r>
              <a:rPr lang="en-IN" dirty="0">
                <a:hlinkClick r:id="rId12"/>
              </a:rPr>
              <a:t>https://www.geeksforgeeks.org/</a:t>
            </a:r>
            <a:r>
              <a:rPr lang="en-IN" dirty="0"/>
              <a:t> </a:t>
            </a:r>
          </a:p>
          <a:p>
            <a:pPr marL="342900" indent="-342900">
              <a:buFont typeface="+mj-lt"/>
              <a:buAutoNum type="arabicPeriod"/>
            </a:pPr>
            <a:endParaRPr lang="en-IN" dirty="0"/>
          </a:p>
        </p:txBody>
      </p:sp>
      <p:sp>
        <p:nvSpPr>
          <p:cNvPr id="8" name="Footer Placeholder 7">
            <a:extLst>
              <a:ext uri="{FF2B5EF4-FFF2-40B4-BE49-F238E27FC236}">
                <a16:creationId xmlns:a16="http://schemas.microsoft.com/office/drawing/2014/main" id="{CDDB94C4-B719-4AE3-87D9-AEC8F92652BC}"/>
              </a:ext>
            </a:extLst>
          </p:cNvPr>
          <p:cNvSpPr>
            <a:spLocks noGrp="1"/>
          </p:cNvSpPr>
          <p:nvPr>
            <p:ph type="ftr" sz="quarter" idx="11"/>
          </p:nvPr>
        </p:nvSpPr>
        <p:spPr>
          <a:xfrm>
            <a:off x="2968337" y="6356350"/>
            <a:ext cx="4114800" cy="365125"/>
          </a:xfrm>
        </p:spPr>
        <p:txBody>
          <a:bodyPr/>
          <a:lstStyle/>
          <a:p>
            <a:pPr lvl="0" algn="ctr">
              <a:defRPr/>
            </a:pPr>
            <a:r>
              <a:rPr lang="en-IN" spc="300" dirty="0">
                <a:solidFill>
                  <a:prstClr val="white"/>
                </a:solidFill>
              </a:rPr>
              <a:t>Secret Messages using python  </a:t>
            </a:r>
          </a:p>
        </p:txBody>
      </p:sp>
      <p:sp>
        <p:nvSpPr>
          <p:cNvPr id="9" name="Slide Number Placeholder 8">
            <a:extLst>
              <a:ext uri="{FF2B5EF4-FFF2-40B4-BE49-F238E27FC236}">
                <a16:creationId xmlns:a16="http://schemas.microsoft.com/office/drawing/2014/main" id="{BA5DAF97-46A2-4C5D-A519-EEF3AD181BF2}"/>
              </a:ext>
            </a:extLst>
          </p:cNvPr>
          <p:cNvSpPr>
            <a:spLocks noGrp="1"/>
          </p:cNvSpPr>
          <p:nvPr>
            <p:ph type="sldNum" sz="quarter" idx="12"/>
          </p:nvPr>
        </p:nvSpPr>
        <p:spPr/>
        <p:txBody>
          <a:bodyPr/>
          <a:lstStyle/>
          <a:p>
            <a:fld id="{B9713C8C-8E70-45D5-AE59-23E60168254E}" type="slidenum">
              <a:rPr lang="en-US" smtClean="0"/>
              <a:pPr/>
              <a:t>26</a:t>
            </a:fld>
            <a:endParaRPr lang="en-US" dirty="0"/>
          </a:p>
        </p:txBody>
      </p:sp>
      <p:pic>
        <p:nvPicPr>
          <p:cNvPr id="46" name="Picture 45">
            <a:extLst>
              <a:ext uri="{FF2B5EF4-FFF2-40B4-BE49-F238E27FC236}">
                <a16:creationId xmlns:a16="http://schemas.microsoft.com/office/drawing/2014/main" id="{90DCC237-330D-43D7-8474-00D7500BD8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00515" y="115108"/>
            <a:ext cx="5273722" cy="3974292"/>
          </a:xfrm>
          <a:prstGeom prst="rect">
            <a:avLst/>
          </a:prstGeom>
        </p:spPr>
      </p:pic>
    </p:spTree>
    <p:extLst>
      <p:ext uri="{BB962C8B-B14F-4D97-AF65-F5344CB8AC3E}">
        <p14:creationId xmlns:p14="http://schemas.microsoft.com/office/powerpoint/2010/main" val="4031125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C0AA5E5B-9A0B-4837-9008-6B83089C194E}"/>
              </a:ext>
            </a:extLst>
          </p:cNvPr>
          <p:cNvPicPr>
            <a:picLocks noGrp="1" noChangeAspect="1"/>
          </p:cNvPicPr>
          <p:nvPr>
            <p:ph type="pic" sz="quarter" idx="16"/>
          </p:nvPr>
        </p:nvPicPr>
        <p:blipFill>
          <a:blip r:embed="rId2"/>
          <a:srcRect/>
          <a:stretch/>
        </p:blipFill>
        <p:spPr>
          <a:xfrm>
            <a:off x="5282183" y="1"/>
            <a:ext cx="6905848" cy="4216186"/>
          </a:xfrm>
        </p:spPr>
      </p:pic>
      <p:pic>
        <p:nvPicPr>
          <p:cNvPr id="23" name="Picture Placeholder 22">
            <a:extLst>
              <a:ext uri="{FF2B5EF4-FFF2-40B4-BE49-F238E27FC236}">
                <a16:creationId xmlns:a16="http://schemas.microsoft.com/office/drawing/2014/main" id="{D98BD80F-ADD8-4A4B-93EA-5B25442FD2F9}"/>
              </a:ext>
            </a:extLst>
          </p:cNvPr>
          <p:cNvPicPr>
            <a:picLocks noGrp="1" noChangeAspect="1"/>
          </p:cNvPicPr>
          <p:nvPr>
            <p:ph type="pic" sz="quarter" idx="17"/>
          </p:nvPr>
        </p:nvPicPr>
        <p:blipFill>
          <a:blip r:embed="rId3"/>
          <a:srcRect/>
          <a:stretch/>
        </p:blipFill>
        <p:spPr>
          <a:xfrm>
            <a:off x="4603173" y="4323899"/>
            <a:ext cx="7584857" cy="2534101"/>
          </a:xfrm>
        </p:spPr>
      </p:pic>
      <p:sp>
        <p:nvSpPr>
          <p:cNvPr id="4" name="Title 3">
            <a:extLst>
              <a:ext uri="{FF2B5EF4-FFF2-40B4-BE49-F238E27FC236}">
                <a16:creationId xmlns:a16="http://schemas.microsoft.com/office/drawing/2014/main" id="{8CA6E381-7CDD-4999-B9C7-CD31E749FD95}"/>
              </a:ext>
            </a:extLst>
          </p:cNvPr>
          <p:cNvSpPr>
            <a:spLocks noGrp="1"/>
          </p:cNvSpPr>
          <p:nvPr>
            <p:ph type="title"/>
          </p:nvPr>
        </p:nvSpPr>
        <p:spPr/>
        <p:txBody>
          <a:bodyPr/>
          <a:lstStyle/>
          <a:p>
            <a:r>
              <a:rPr lang="en-US" dirty="0">
                <a:solidFill>
                  <a:schemeClr val="bg1"/>
                </a:solidFill>
              </a:rPr>
              <a:t>Thank you</a:t>
            </a:r>
          </a:p>
        </p:txBody>
      </p:sp>
      <p:sp>
        <p:nvSpPr>
          <p:cNvPr id="5" name="Text Placeholder 4">
            <a:extLst>
              <a:ext uri="{FF2B5EF4-FFF2-40B4-BE49-F238E27FC236}">
                <a16:creationId xmlns:a16="http://schemas.microsoft.com/office/drawing/2014/main" id="{BCDB3C5E-E520-4B9D-8574-178AD4C9F286}"/>
              </a:ext>
            </a:extLst>
          </p:cNvPr>
          <p:cNvSpPr>
            <a:spLocks noGrp="1"/>
          </p:cNvSpPr>
          <p:nvPr>
            <p:ph type="body" sz="quarter" idx="13"/>
          </p:nvPr>
        </p:nvSpPr>
        <p:spPr>
          <a:xfrm>
            <a:off x="412171" y="2759619"/>
            <a:ext cx="5136575" cy="2128251"/>
          </a:xfrm>
        </p:spPr>
        <p:txBody>
          <a:bodyPr>
            <a:normAutofit fontScale="77500" lnSpcReduction="20000"/>
          </a:bodyPr>
          <a:lstStyle/>
          <a:p>
            <a:r>
              <a:rPr lang="en-US" b="1" dirty="0">
                <a:solidFill>
                  <a:schemeClr val="bg1"/>
                </a:solidFill>
              </a:rPr>
              <a:t>GROUP : 3</a:t>
            </a:r>
          </a:p>
          <a:p>
            <a:pPr marL="342900" lvl="0" indent="-342900">
              <a:buFont typeface="Wingdings" panose="05000000000000000000" pitchFamily="2" charset="2"/>
              <a:buChar char="Ø"/>
            </a:pPr>
            <a:r>
              <a:rPr lang="en-US" dirty="0">
                <a:solidFill>
                  <a:schemeClr val="bg1"/>
                </a:solidFill>
              </a:rPr>
              <a:t>AKASH (20BCS4388) --- (GRP. REPERSENTATIVE)</a:t>
            </a:r>
          </a:p>
          <a:p>
            <a:pPr marL="342900" lvl="0" indent="-342900">
              <a:buFont typeface="Wingdings" panose="05000000000000000000" pitchFamily="2" charset="2"/>
              <a:buChar char="Ø"/>
            </a:pPr>
            <a:r>
              <a:rPr lang="en-US" dirty="0">
                <a:solidFill>
                  <a:schemeClr val="bg1"/>
                </a:solidFill>
              </a:rPr>
              <a:t>PARMEET SINGH (20BCS4415)</a:t>
            </a:r>
            <a:endParaRPr lang="en-IN" dirty="0">
              <a:solidFill>
                <a:schemeClr val="bg1"/>
              </a:solidFill>
            </a:endParaRPr>
          </a:p>
          <a:p>
            <a:pPr marL="342900" lvl="0" indent="-342900">
              <a:buFont typeface="Wingdings" panose="05000000000000000000" pitchFamily="2" charset="2"/>
              <a:buChar char="Ø"/>
            </a:pPr>
            <a:r>
              <a:rPr lang="en-US" dirty="0">
                <a:solidFill>
                  <a:schemeClr val="bg1"/>
                </a:solidFill>
              </a:rPr>
              <a:t>HARSH BABU (20BCS4412)</a:t>
            </a:r>
            <a:endParaRPr lang="en-IN" dirty="0">
              <a:solidFill>
                <a:schemeClr val="bg1"/>
              </a:solidFill>
            </a:endParaRPr>
          </a:p>
          <a:p>
            <a:pPr marL="342900" lvl="0" indent="-342900">
              <a:buFont typeface="Wingdings" panose="05000000000000000000" pitchFamily="2" charset="2"/>
              <a:buChar char="Ø"/>
            </a:pPr>
            <a:r>
              <a:rPr lang="en-US" dirty="0">
                <a:solidFill>
                  <a:schemeClr val="bg1"/>
                </a:solidFill>
              </a:rPr>
              <a:t>BHARTI MALIK (20BCS4384)</a:t>
            </a:r>
            <a:endParaRPr lang="en-IN" dirty="0">
              <a:solidFill>
                <a:schemeClr val="bg1"/>
              </a:solidFill>
            </a:endParaRPr>
          </a:p>
          <a:p>
            <a:pPr marL="342900" lvl="0" indent="-342900">
              <a:buFont typeface="Wingdings" panose="05000000000000000000" pitchFamily="2" charset="2"/>
              <a:buChar char="Ø"/>
            </a:pPr>
            <a:r>
              <a:rPr lang="en-US" dirty="0">
                <a:solidFill>
                  <a:schemeClr val="bg1"/>
                </a:solidFill>
              </a:rPr>
              <a:t>ASHISH KUMAR (20BCS4409)</a:t>
            </a:r>
            <a:endParaRPr lang="en-IN" dirty="0">
              <a:solidFill>
                <a:schemeClr val="bg1"/>
              </a:solidFill>
            </a:endParaRPr>
          </a:p>
          <a:p>
            <a:endParaRPr lang="en-US" b="1" dirty="0">
              <a:solidFill>
                <a:schemeClr val="bg1"/>
              </a:solidFill>
            </a:endParaRPr>
          </a:p>
        </p:txBody>
      </p:sp>
      <p:sp>
        <p:nvSpPr>
          <p:cNvPr id="10" name="Text Placeholder 9">
            <a:extLst>
              <a:ext uri="{FF2B5EF4-FFF2-40B4-BE49-F238E27FC236}">
                <a16:creationId xmlns:a16="http://schemas.microsoft.com/office/drawing/2014/main" id="{4C8B0F30-95FD-437A-9D9B-F937C36E9C85}"/>
              </a:ext>
            </a:extLst>
          </p:cNvPr>
          <p:cNvSpPr>
            <a:spLocks noGrp="1"/>
          </p:cNvSpPr>
          <p:nvPr>
            <p:ph type="body" sz="quarter" idx="14"/>
          </p:nvPr>
        </p:nvSpPr>
        <p:spPr>
          <a:xfrm>
            <a:off x="727364" y="4887870"/>
            <a:ext cx="4554819" cy="703543"/>
          </a:xfrm>
        </p:spPr>
        <p:txBody>
          <a:bodyPr>
            <a:normAutofit fontScale="85000" lnSpcReduction="10000"/>
          </a:bodyPr>
          <a:lstStyle/>
          <a:p>
            <a:r>
              <a:rPr lang="en-US" dirty="0">
                <a:solidFill>
                  <a:schemeClr val="bg1"/>
                </a:solidFill>
              </a:rPr>
              <a:t>20IS+BD</a:t>
            </a:r>
          </a:p>
          <a:p>
            <a:r>
              <a:rPr lang="en-GB" dirty="0">
                <a:solidFill>
                  <a:schemeClr val="bg1"/>
                </a:solidFill>
              </a:rPr>
              <a:t>SUBJECT CODE -- </a:t>
            </a:r>
            <a:r>
              <a:rPr lang="en-IN" dirty="0">
                <a:solidFill>
                  <a:schemeClr val="bg1"/>
                </a:solidFill>
              </a:rPr>
              <a:t>20ECP-118_20IS-BD_B</a:t>
            </a:r>
          </a:p>
        </p:txBody>
      </p:sp>
      <p:sp>
        <p:nvSpPr>
          <p:cNvPr id="11" name="Text Placeholder 10">
            <a:extLst>
              <a:ext uri="{FF2B5EF4-FFF2-40B4-BE49-F238E27FC236}">
                <a16:creationId xmlns:a16="http://schemas.microsoft.com/office/drawing/2014/main" id="{161A06CA-0B70-4C53-BE9B-665816B036B6}"/>
              </a:ext>
            </a:extLst>
          </p:cNvPr>
          <p:cNvSpPr>
            <a:spLocks noGrp="1"/>
          </p:cNvSpPr>
          <p:nvPr>
            <p:ph type="body" sz="quarter" idx="15"/>
          </p:nvPr>
        </p:nvSpPr>
        <p:spPr>
          <a:xfrm>
            <a:off x="838199" y="5645269"/>
            <a:ext cx="4443984" cy="594360"/>
          </a:xfrm>
        </p:spPr>
        <p:txBody>
          <a:bodyPr>
            <a:normAutofit fontScale="70000" lnSpcReduction="20000"/>
          </a:bodyPr>
          <a:lstStyle/>
          <a:p>
            <a:r>
              <a:rPr lang="en-US" dirty="0">
                <a:solidFill>
                  <a:schemeClr val="bg1"/>
                </a:solidFill>
              </a:rPr>
              <a:t>CSE (H) – BIG DATA ANALYITCS</a:t>
            </a:r>
          </a:p>
          <a:p>
            <a:r>
              <a:rPr lang="en-US" dirty="0">
                <a:solidFill>
                  <a:schemeClr val="bg1"/>
                </a:solidFill>
              </a:rPr>
              <a:t>SUBMITTED TO – SUBODH BANSAL</a:t>
            </a:r>
          </a:p>
        </p:txBody>
      </p:sp>
    </p:spTree>
    <p:extLst>
      <p:ext uri="{BB962C8B-B14F-4D97-AF65-F5344CB8AC3E}">
        <p14:creationId xmlns:p14="http://schemas.microsoft.com/office/powerpoint/2010/main" val="2105000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p:txBody>
          <a:bodyPr/>
          <a:lstStyle/>
          <a:p>
            <a:r>
              <a:rPr lang="en-US" dirty="0">
                <a:solidFill>
                  <a:schemeClr val="bg1"/>
                </a:solidFill>
              </a:rPr>
              <a:t>Agenda</a:t>
            </a:r>
          </a:p>
        </p:txBody>
      </p:sp>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p:txBody>
          <a:bodyPr/>
          <a:lstStyle/>
          <a:p>
            <a:pPr marL="342900" indent="-342900">
              <a:buFont typeface="Century Gothic" panose="020B0502020202020204" pitchFamily="34" charset="0"/>
              <a:buChar char="♠"/>
            </a:pPr>
            <a:r>
              <a:rPr lang="en-US" dirty="0">
                <a:solidFill>
                  <a:schemeClr val="bg1"/>
                </a:solidFill>
              </a:rPr>
              <a:t>History</a:t>
            </a:r>
          </a:p>
          <a:p>
            <a:pPr marL="342900" indent="-342900">
              <a:buFont typeface="Century Gothic" panose="020B0502020202020204" pitchFamily="34" charset="0"/>
              <a:buChar char="♠"/>
            </a:pPr>
            <a:r>
              <a:rPr lang="en-US" dirty="0">
                <a:solidFill>
                  <a:schemeClr val="bg1"/>
                </a:solidFill>
              </a:rPr>
              <a:t>Why cryptography ?</a:t>
            </a:r>
          </a:p>
          <a:p>
            <a:pPr marL="342900" indent="-342900">
              <a:buFont typeface="Century Gothic" panose="020B0502020202020204" pitchFamily="34" charset="0"/>
              <a:buChar char="♠"/>
            </a:pPr>
            <a:r>
              <a:rPr lang="en-US" dirty="0">
                <a:solidFill>
                  <a:schemeClr val="bg1"/>
                </a:solidFill>
              </a:rPr>
              <a:t>Solutions using Python</a:t>
            </a:r>
          </a:p>
          <a:p>
            <a:pPr marL="342900" indent="-342900">
              <a:buFont typeface="Century Gothic" panose="020B0502020202020204" pitchFamily="34" charset="0"/>
              <a:buChar char="♠"/>
            </a:pPr>
            <a:r>
              <a:rPr lang="en-US" dirty="0">
                <a:solidFill>
                  <a:schemeClr val="bg1"/>
                </a:solidFill>
              </a:rPr>
              <a:t>Applications</a:t>
            </a:r>
          </a:p>
          <a:p>
            <a:pPr marL="342900" indent="-342900">
              <a:buFont typeface="Century Gothic" panose="020B0502020202020204" pitchFamily="34" charset="0"/>
              <a:buChar char="♠"/>
            </a:pPr>
            <a:r>
              <a:rPr lang="en-US" dirty="0">
                <a:solidFill>
                  <a:schemeClr val="bg1"/>
                </a:solidFill>
              </a:rPr>
              <a:t>Coding</a:t>
            </a:r>
          </a:p>
          <a:p>
            <a:pPr marL="342900" indent="-342900">
              <a:buFont typeface="Century Gothic" panose="020B0502020202020204" pitchFamily="34" charset="0"/>
              <a:buChar char="♠"/>
            </a:pPr>
            <a:r>
              <a:rPr lang="en-US" dirty="0">
                <a:solidFill>
                  <a:schemeClr val="bg1"/>
                </a:solidFill>
              </a:rPr>
              <a:t>Summary</a:t>
            </a:r>
          </a:p>
          <a:p>
            <a:endParaRPr lang="en-US" dirty="0"/>
          </a:p>
        </p:txBody>
      </p:sp>
      <p:sp>
        <p:nvSpPr>
          <p:cNvPr id="26" name="Footer Placeholder 25">
            <a:extLst>
              <a:ext uri="{FF2B5EF4-FFF2-40B4-BE49-F238E27FC236}">
                <a16:creationId xmlns:a16="http://schemas.microsoft.com/office/drawing/2014/main" id="{0E469817-940E-4A7E-82D2-9FC9B4D3AA33}"/>
              </a:ext>
            </a:extLst>
          </p:cNvPr>
          <p:cNvSpPr>
            <a:spLocks noGrp="1"/>
          </p:cNvSpPr>
          <p:nvPr>
            <p:ph type="ftr" sz="quarter" idx="11"/>
          </p:nvPr>
        </p:nvSpPr>
        <p:spPr/>
        <p:txBody>
          <a:bodyPr/>
          <a:lstStyle/>
          <a:p>
            <a:r>
              <a:rPr lang="en-IN" spc="300" dirty="0">
                <a:solidFill>
                  <a:schemeClr val="bg1"/>
                </a:solidFill>
              </a:rPr>
              <a:t>Secret Messages using python  </a:t>
            </a:r>
          </a:p>
        </p:txBody>
      </p:sp>
      <p:pic>
        <p:nvPicPr>
          <p:cNvPr id="16" name="Picture Placeholder 15">
            <a:extLst>
              <a:ext uri="{FF2B5EF4-FFF2-40B4-BE49-F238E27FC236}">
                <a16:creationId xmlns:a16="http://schemas.microsoft.com/office/drawing/2014/main" id="{DB8879F9-3D37-482F-8F6D-A2A0E192D213}"/>
              </a:ext>
            </a:extLst>
          </p:cNvPr>
          <p:cNvPicPr>
            <a:picLocks noGrp="1" noChangeAspect="1"/>
          </p:cNvPicPr>
          <p:nvPr>
            <p:ph type="pic" sz="quarter" idx="16"/>
          </p:nvPr>
        </p:nvPicPr>
        <p:blipFill>
          <a:blip r:embed="rId2"/>
          <a:srcRect l="21203" r="21203"/>
          <a:stretch>
            <a:fillRect/>
          </a:stretch>
        </p:blipFill>
        <p:spPr/>
      </p:pic>
      <p:pic>
        <p:nvPicPr>
          <p:cNvPr id="19" name="Picture Placeholder 18">
            <a:extLst>
              <a:ext uri="{FF2B5EF4-FFF2-40B4-BE49-F238E27FC236}">
                <a16:creationId xmlns:a16="http://schemas.microsoft.com/office/drawing/2014/main" id="{85768D13-400F-4D63-9F57-8E723EEEC445}"/>
              </a:ext>
            </a:extLst>
          </p:cNvPr>
          <p:cNvPicPr>
            <a:picLocks noGrp="1" noChangeAspect="1"/>
          </p:cNvPicPr>
          <p:nvPr>
            <p:ph type="pic" sz="quarter" idx="15"/>
          </p:nvPr>
        </p:nvPicPr>
        <p:blipFill>
          <a:blip r:embed="rId3"/>
          <a:srcRect l="21795" r="21795"/>
          <a:stretch>
            <a:fillRect/>
          </a:stretch>
        </p:blipFill>
        <p:spPr>
          <a:xfrm>
            <a:off x="4953000" y="3429000"/>
            <a:ext cx="4002010" cy="3429001"/>
          </a:xfrm>
        </p:spPr>
      </p:pic>
      <p:pic>
        <p:nvPicPr>
          <p:cNvPr id="1026" name="Picture 2">
            <a:extLst>
              <a:ext uri="{FF2B5EF4-FFF2-40B4-BE49-F238E27FC236}">
                <a16:creationId xmlns:a16="http://schemas.microsoft.com/office/drawing/2014/main" id="{1D375BB0-768B-49A1-A6DA-98566D23D9CA}"/>
              </a:ext>
            </a:extLst>
          </p:cNvPr>
          <p:cNvPicPr>
            <a:picLocks noGrp="1" noChangeAspect="1" noChangeArrowheads="1"/>
          </p:cNvPicPr>
          <p:nvPr>
            <p:ph type="pic" sz="quarter" idx="13"/>
          </p:nvPr>
        </p:nvPicPr>
        <p:blipFill>
          <a:blip r:embed="rId4">
            <a:extLst>
              <a:ext uri="{28A0092B-C50C-407E-A947-70E740481C1C}">
                <a14:useLocalDpi xmlns:a14="http://schemas.microsoft.com/office/drawing/2010/main" val="0"/>
              </a:ext>
            </a:extLst>
          </a:blip>
          <a:srcRect l="18471" r="18471"/>
          <a:stretch>
            <a:fillRect/>
          </a:stretch>
        </p:blipFill>
        <p:spPr bwMode="auto">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2" name="Picture 8" descr="Python - Wikiversity">
            <a:extLst>
              <a:ext uri="{FF2B5EF4-FFF2-40B4-BE49-F238E27FC236}">
                <a16:creationId xmlns:a16="http://schemas.microsoft.com/office/drawing/2014/main" id="{0F36E90B-1ECF-4D14-9EDF-6385D426D7DC}"/>
              </a:ext>
            </a:extLst>
          </p:cNvPr>
          <p:cNvPicPr>
            <a:picLocks noGrp="1" noChangeAspect="1" noChangeArrowheads="1"/>
          </p:cNvPicPr>
          <p:nvPr>
            <p:ph type="pic" sz="quarter" idx="14"/>
          </p:nvPr>
        </p:nvPicPr>
        <p:blipFill>
          <a:blip r:embed="rId5">
            <a:extLst>
              <a:ext uri="{28A0092B-C50C-407E-A947-70E740481C1C}">
                <a14:useLocalDpi xmlns:a14="http://schemas.microsoft.com/office/drawing/2010/main" val="0"/>
              </a:ext>
            </a:extLst>
          </a:blip>
          <a:srcRect t="868" b="868"/>
          <a:stretch>
            <a:fillRect/>
          </a:stretch>
        </p:blipFill>
        <p:spPr bwMode="auto">
          <a:xfrm>
            <a:off x="9081588" y="3802957"/>
            <a:ext cx="3109415" cy="30550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948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67F229A-48C3-4BE7-96EC-3C05DC7FB720}"/>
              </a:ext>
            </a:extLst>
          </p:cNvPr>
          <p:cNvSpPr>
            <a:spLocks noGrp="1"/>
          </p:cNvSpPr>
          <p:nvPr>
            <p:ph type="title"/>
          </p:nvPr>
        </p:nvSpPr>
        <p:spPr>
          <a:xfrm>
            <a:off x="1417864" y="2242457"/>
            <a:ext cx="4114800" cy="2373086"/>
          </a:xfrm>
        </p:spPr>
        <p:txBody>
          <a:bodyPr/>
          <a:lstStyle/>
          <a:p>
            <a:r>
              <a:rPr lang="en-GB" dirty="0"/>
              <a:t>Cryptography</a:t>
            </a:r>
            <a:r>
              <a:rPr lang="en-US" dirty="0"/>
              <a:t> </a:t>
            </a:r>
          </a:p>
        </p:txBody>
      </p:sp>
      <p:sp>
        <p:nvSpPr>
          <p:cNvPr id="11" name="Content Placeholder 10">
            <a:extLst>
              <a:ext uri="{FF2B5EF4-FFF2-40B4-BE49-F238E27FC236}">
                <a16:creationId xmlns:a16="http://schemas.microsoft.com/office/drawing/2014/main" id="{7041F48D-F184-4F9F-B5AC-F127F0898F39}"/>
              </a:ext>
            </a:extLst>
          </p:cNvPr>
          <p:cNvSpPr>
            <a:spLocks noGrp="1"/>
          </p:cNvSpPr>
          <p:nvPr>
            <p:ph sz="quarter" idx="13"/>
          </p:nvPr>
        </p:nvSpPr>
        <p:spPr/>
        <p:txBody>
          <a:bodyPr>
            <a:normAutofit/>
          </a:bodyPr>
          <a:lstStyle/>
          <a:p>
            <a:pPr algn="just"/>
            <a:r>
              <a:rPr lang="en-GB" sz="2800" dirty="0">
                <a:solidFill>
                  <a:schemeClr val="bg1"/>
                </a:solidFill>
              </a:rPr>
              <a:t>The word cryptography comes from the ancient Greek words for “hidden” and “writing.” People have been using this </a:t>
            </a:r>
            <a:r>
              <a:rPr lang="en-IN" sz="2800" dirty="0">
                <a:solidFill>
                  <a:schemeClr val="bg1"/>
                </a:solidFill>
              </a:rPr>
              <a:t>technique to send secret messages for nearly 4,000 years.</a:t>
            </a:r>
          </a:p>
        </p:txBody>
      </p:sp>
      <p:sp>
        <p:nvSpPr>
          <p:cNvPr id="13" name="Footer Placeholder 12">
            <a:extLst>
              <a:ext uri="{FF2B5EF4-FFF2-40B4-BE49-F238E27FC236}">
                <a16:creationId xmlns:a16="http://schemas.microsoft.com/office/drawing/2014/main" id="{1B9E4CF7-70FB-40DF-BE47-6E5AE3154753}"/>
              </a:ext>
            </a:extLst>
          </p:cNvPr>
          <p:cNvSpPr>
            <a:spLocks noGrp="1"/>
          </p:cNvSpPr>
          <p:nvPr>
            <p:ph type="ftr" sz="quarter" idx="11"/>
          </p:nvPr>
        </p:nvSpPr>
        <p:spPr/>
        <p:txBody>
          <a:bodyPr/>
          <a:lstStyle/>
          <a:p>
            <a:r>
              <a:rPr lang="en-IN" spc="300" dirty="0">
                <a:solidFill>
                  <a:schemeClr val="bg1"/>
                </a:solidFill>
              </a:rPr>
              <a:t>Secret Messages using python  </a:t>
            </a:r>
          </a:p>
        </p:txBody>
      </p:sp>
      <p:sp>
        <p:nvSpPr>
          <p:cNvPr id="14" name="Slide Number Placeholder 13">
            <a:extLst>
              <a:ext uri="{FF2B5EF4-FFF2-40B4-BE49-F238E27FC236}">
                <a16:creationId xmlns:a16="http://schemas.microsoft.com/office/drawing/2014/main" id="{C1EA167B-7079-4284-997F-7309C510B763}"/>
              </a:ext>
            </a:extLst>
          </p:cNvPr>
          <p:cNvSpPr>
            <a:spLocks noGrp="1"/>
          </p:cNvSpPr>
          <p:nvPr>
            <p:ph type="sldNum" sz="quarter" idx="12"/>
          </p:nvPr>
        </p:nvSpPr>
        <p:spPr/>
        <p:txBody>
          <a:bodyPr/>
          <a:lstStyle/>
          <a:p>
            <a:fld id="{B9713C8C-8E70-45D5-AE59-23E60168254E}" type="slidenum">
              <a:rPr lang="en-US" smtClean="0"/>
              <a:t>4</a:t>
            </a:fld>
            <a:endParaRPr lang="en-US" dirty="0"/>
          </a:p>
        </p:txBody>
      </p:sp>
    </p:spTree>
    <p:extLst>
      <p:ext uri="{BB962C8B-B14F-4D97-AF65-F5344CB8AC3E}">
        <p14:creationId xmlns:p14="http://schemas.microsoft.com/office/powerpoint/2010/main" val="2849151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a:blip r:embed="rId2"/>
          <a:srcRect/>
          <a:stretch/>
        </p:blipFill>
        <p:spPr>
          <a:xfrm>
            <a:off x="-9153" y="1"/>
            <a:ext cx="6105136" cy="5328880"/>
          </a:xfrm>
        </p:spPr>
      </p:pic>
      <p:pic>
        <p:nvPicPr>
          <p:cNvPr id="9" name="Picture Placeholder 8">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a:blip r:embed="rId3"/>
          <a:srcRect/>
          <a:stretch/>
        </p:blipFill>
        <p:spPr>
          <a:xfrm>
            <a:off x="6355502" y="813516"/>
            <a:ext cx="4941484" cy="3411012"/>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a:xfrm>
            <a:off x="5538354" y="4597361"/>
            <a:ext cx="4197511" cy="1463040"/>
          </a:xfrm>
        </p:spPr>
        <p:txBody>
          <a:bodyPr>
            <a:normAutofit/>
          </a:bodyPr>
          <a:lstStyle/>
          <a:p>
            <a:r>
              <a:rPr lang="en-US" sz="6000" dirty="0">
                <a:solidFill>
                  <a:schemeClr val="bg1"/>
                </a:solidFill>
              </a:rPr>
              <a:t>History</a:t>
            </a:r>
          </a:p>
        </p:txBody>
      </p:sp>
    </p:spTree>
    <p:extLst>
      <p:ext uri="{BB962C8B-B14F-4D97-AF65-F5344CB8AC3E}">
        <p14:creationId xmlns:p14="http://schemas.microsoft.com/office/powerpoint/2010/main" val="1633727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08A1-FEAA-4F21-96E4-5A57CFAABBE2}"/>
              </a:ext>
            </a:extLst>
          </p:cNvPr>
          <p:cNvSpPr>
            <a:spLocks noGrp="1"/>
          </p:cNvSpPr>
          <p:nvPr>
            <p:ph type="title"/>
          </p:nvPr>
        </p:nvSpPr>
        <p:spPr>
          <a:xfrm>
            <a:off x="2729346" y="1922318"/>
            <a:ext cx="6289964" cy="3699164"/>
          </a:xfrm>
        </p:spPr>
        <p:txBody>
          <a:bodyPr>
            <a:noAutofit/>
          </a:bodyPr>
          <a:lstStyle/>
          <a:p>
            <a:pPr fontAlgn="base"/>
            <a:r>
              <a:rPr lang="en-GB" sz="2400" b="1" i="0" dirty="0"/>
              <a:t>1932: </a:t>
            </a:r>
            <a:r>
              <a:rPr lang="en-GB" sz="2400" i="0" dirty="0"/>
              <a:t>Polish cryptographer Marian Rejewski discovers how Enigma works. Cryptographers like Alan Turnig to figure out how to crack the key, which changes daily. It proves crucial to the Allies' World War II victory. You can read more about the Bombe Machine designed by Turing and created by the British Tabulating Machine Company.</a:t>
            </a:r>
            <a:br>
              <a:rPr lang="en-GB" sz="2000" i="0" dirty="0"/>
            </a:br>
            <a:endParaRPr lang="en-GB" sz="2000" i="0" dirty="0"/>
          </a:p>
        </p:txBody>
      </p:sp>
      <p:sp>
        <p:nvSpPr>
          <p:cNvPr id="5" name="Footer Placeholder 4">
            <a:extLst>
              <a:ext uri="{FF2B5EF4-FFF2-40B4-BE49-F238E27FC236}">
                <a16:creationId xmlns:a16="http://schemas.microsoft.com/office/drawing/2014/main" id="{5D109D7B-C32A-4E78-8DDF-03685549555D}"/>
              </a:ext>
            </a:extLst>
          </p:cNvPr>
          <p:cNvSpPr>
            <a:spLocks noGrp="1"/>
          </p:cNvSpPr>
          <p:nvPr>
            <p:ph type="ftr" sz="quarter" idx="11"/>
          </p:nvPr>
        </p:nvSpPr>
        <p:spPr/>
        <p:txBody>
          <a:bodyPr/>
          <a:lstStyle/>
          <a:p>
            <a:r>
              <a:rPr lang="en-IN" spc="300" dirty="0">
                <a:solidFill>
                  <a:schemeClr val="bg1"/>
                </a:solidFill>
              </a:rPr>
              <a:t>Secret Messages using python  </a:t>
            </a:r>
          </a:p>
        </p:txBody>
      </p:sp>
      <p:sp>
        <p:nvSpPr>
          <p:cNvPr id="6" name="Slide Number Placeholder 5">
            <a:extLst>
              <a:ext uri="{FF2B5EF4-FFF2-40B4-BE49-F238E27FC236}">
                <a16:creationId xmlns:a16="http://schemas.microsoft.com/office/drawing/2014/main" id="{ABC57B06-3F43-4092-8AB5-0AC06017930A}"/>
              </a:ext>
            </a:extLst>
          </p:cNvPr>
          <p:cNvSpPr>
            <a:spLocks noGrp="1"/>
          </p:cNvSpPr>
          <p:nvPr>
            <p:ph type="sldNum" sz="quarter" idx="12"/>
          </p:nvPr>
        </p:nvSpPr>
        <p:spPr/>
        <p:txBody>
          <a:bodyPr/>
          <a:lstStyle/>
          <a:p>
            <a:fld id="{B9713C8C-8E70-45D5-AE59-23E60168254E}" type="slidenum">
              <a:rPr lang="en-US" smtClean="0"/>
              <a:t>6</a:t>
            </a:fld>
            <a:endParaRPr lang="en-US" dirty="0"/>
          </a:p>
        </p:txBody>
      </p:sp>
    </p:spTree>
    <p:extLst>
      <p:ext uri="{BB962C8B-B14F-4D97-AF65-F5344CB8AC3E}">
        <p14:creationId xmlns:p14="http://schemas.microsoft.com/office/powerpoint/2010/main" val="3079534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08A1-FEAA-4F21-96E4-5A57CFAABBE2}"/>
              </a:ext>
            </a:extLst>
          </p:cNvPr>
          <p:cNvSpPr>
            <a:spLocks noGrp="1"/>
          </p:cNvSpPr>
          <p:nvPr>
            <p:ph type="title"/>
          </p:nvPr>
        </p:nvSpPr>
        <p:spPr>
          <a:xfrm>
            <a:off x="2729346" y="1922318"/>
            <a:ext cx="6289964" cy="2763982"/>
          </a:xfrm>
        </p:spPr>
        <p:txBody>
          <a:bodyPr>
            <a:noAutofit/>
          </a:bodyPr>
          <a:lstStyle/>
          <a:p>
            <a:pPr fontAlgn="base"/>
            <a:r>
              <a:rPr lang="en-GB" sz="2400" b="1" i="0" dirty="0"/>
              <a:t>1945</a:t>
            </a:r>
            <a:r>
              <a:rPr lang="en-GB" sz="2400" i="0" dirty="0"/>
              <a:t>: Claude E. Shannon of Bell Labs publishes an article called "A mathematical theory of cryptography." It's the starting point of modern cryptography.</a:t>
            </a:r>
            <a:br>
              <a:rPr lang="en-GB" sz="2000" i="0" dirty="0"/>
            </a:br>
            <a:endParaRPr lang="en-GB" sz="2000" i="0" dirty="0"/>
          </a:p>
        </p:txBody>
      </p:sp>
      <p:sp>
        <p:nvSpPr>
          <p:cNvPr id="5" name="Footer Placeholder 4">
            <a:extLst>
              <a:ext uri="{FF2B5EF4-FFF2-40B4-BE49-F238E27FC236}">
                <a16:creationId xmlns:a16="http://schemas.microsoft.com/office/drawing/2014/main" id="{5D109D7B-C32A-4E78-8DDF-03685549555D}"/>
              </a:ext>
            </a:extLst>
          </p:cNvPr>
          <p:cNvSpPr>
            <a:spLocks noGrp="1"/>
          </p:cNvSpPr>
          <p:nvPr>
            <p:ph type="ftr" sz="quarter" idx="11"/>
          </p:nvPr>
        </p:nvSpPr>
        <p:spPr/>
        <p:txBody>
          <a:bodyPr/>
          <a:lstStyle/>
          <a:p>
            <a:r>
              <a:rPr lang="en-IN" spc="300" dirty="0">
                <a:solidFill>
                  <a:schemeClr val="bg1"/>
                </a:solidFill>
              </a:rPr>
              <a:t>Secret Messages using python  </a:t>
            </a:r>
          </a:p>
        </p:txBody>
      </p:sp>
      <p:sp>
        <p:nvSpPr>
          <p:cNvPr id="6" name="Slide Number Placeholder 5">
            <a:extLst>
              <a:ext uri="{FF2B5EF4-FFF2-40B4-BE49-F238E27FC236}">
                <a16:creationId xmlns:a16="http://schemas.microsoft.com/office/drawing/2014/main" id="{ABC57B06-3F43-4092-8AB5-0AC06017930A}"/>
              </a:ext>
            </a:extLst>
          </p:cNvPr>
          <p:cNvSpPr>
            <a:spLocks noGrp="1"/>
          </p:cNvSpPr>
          <p:nvPr>
            <p:ph type="sldNum" sz="quarter" idx="12"/>
          </p:nvPr>
        </p:nvSpPr>
        <p:spPr/>
        <p:txBody>
          <a:bodyPr/>
          <a:lstStyle/>
          <a:p>
            <a:fld id="{B9713C8C-8E70-45D5-AE59-23E60168254E}" type="slidenum">
              <a:rPr lang="en-US" smtClean="0"/>
              <a:t>7</a:t>
            </a:fld>
            <a:endParaRPr lang="en-US" dirty="0"/>
          </a:p>
        </p:txBody>
      </p:sp>
    </p:spTree>
    <p:extLst>
      <p:ext uri="{BB962C8B-B14F-4D97-AF65-F5344CB8AC3E}">
        <p14:creationId xmlns:p14="http://schemas.microsoft.com/office/powerpoint/2010/main" val="2958346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08A1-FEAA-4F21-96E4-5A57CFAABBE2}"/>
              </a:ext>
            </a:extLst>
          </p:cNvPr>
          <p:cNvSpPr>
            <a:spLocks noGrp="1"/>
          </p:cNvSpPr>
          <p:nvPr>
            <p:ph type="title"/>
          </p:nvPr>
        </p:nvSpPr>
        <p:spPr>
          <a:xfrm>
            <a:off x="2640330" y="1554480"/>
            <a:ext cx="6504710" cy="3749040"/>
          </a:xfrm>
        </p:spPr>
        <p:txBody>
          <a:bodyPr>
            <a:noAutofit/>
          </a:bodyPr>
          <a:lstStyle/>
          <a:p>
            <a:pPr fontAlgn="base"/>
            <a:r>
              <a:rPr lang="en-GB" sz="2200" b="1" i="0" dirty="0"/>
              <a:t>1970-73</a:t>
            </a:r>
            <a:r>
              <a:rPr lang="en-GB" sz="2200" i="0" dirty="0"/>
              <a:t>: IBM forms a 'crypto group,' which designs a block cipher to protect its customers' data. In 1973, the US adopted it as a national standard - the Data Encryption Standard, or DES. It remains in use until it cracked in 1997.</a:t>
            </a:r>
            <a:br>
              <a:rPr lang="en-GB" sz="2200" i="0" dirty="0"/>
            </a:br>
            <a:br>
              <a:rPr lang="en-GB" sz="2200" i="0" dirty="0"/>
            </a:br>
            <a:r>
              <a:rPr lang="en-GB" sz="2200" b="1" i="0" dirty="0"/>
              <a:t>2000</a:t>
            </a:r>
            <a:r>
              <a:rPr lang="en-GB" sz="2200" i="0" dirty="0"/>
              <a:t>: the Advanced Encryption Standard replaces DES, or AES, found through a competition open to the public. Today, AES is available royalty-free worldwide and is approved for use in classified US government information.</a:t>
            </a:r>
          </a:p>
        </p:txBody>
      </p:sp>
      <p:sp>
        <p:nvSpPr>
          <p:cNvPr id="5" name="Footer Placeholder 4">
            <a:extLst>
              <a:ext uri="{FF2B5EF4-FFF2-40B4-BE49-F238E27FC236}">
                <a16:creationId xmlns:a16="http://schemas.microsoft.com/office/drawing/2014/main" id="{5D109D7B-C32A-4E78-8DDF-03685549555D}"/>
              </a:ext>
            </a:extLst>
          </p:cNvPr>
          <p:cNvSpPr>
            <a:spLocks noGrp="1"/>
          </p:cNvSpPr>
          <p:nvPr>
            <p:ph type="ftr" sz="quarter" idx="11"/>
          </p:nvPr>
        </p:nvSpPr>
        <p:spPr/>
        <p:txBody>
          <a:bodyPr/>
          <a:lstStyle/>
          <a:p>
            <a:r>
              <a:rPr lang="en-IN" spc="300" dirty="0">
                <a:solidFill>
                  <a:schemeClr val="bg1"/>
                </a:solidFill>
              </a:rPr>
              <a:t>Secret Messages using python  </a:t>
            </a:r>
          </a:p>
        </p:txBody>
      </p:sp>
      <p:sp>
        <p:nvSpPr>
          <p:cNvPr id="6" name="Slide Number Placeholder 5">
            <a:extLst>
              <a:ext uri="{FF2B5EF4-FFF2-40B4-BE49-F238E27FC236}">
                <a16:creationId xmlns:a16="http://schemas.microsoft.com/office/drawing/2014/main" id="{ABC57B06-3F43-4092-8AB5-0AC06017930A}"/>
              </a:ext>
            </a:extLst>
          </p:cNvPr>
          <p:cNvSpPr>
            <a:spLocks noGrp="1"/>
          </p:cNvSpPr>
          <p:nvPr>
            <p:ph type="sldNum" sz="quarter" idx="12"/>
          </p:nvPr>
        </p:nvSpPr>
        <p:spPr/>
        <p:txBody>
          <a:bodyPr/>
          <a:lstStyle/>
          <a:p>
            <a:fld id="{B9713C8C-8E70-45D5-AE59-23E60168254E}" type="slidenum">
              <a:rPr lang="en-US" smtClean="0"/>
              <a:t>8</a:t>
            </a:fld>
            <a:endParaRPr lang="en-US" dirty="0"/>
          </a:p>
        </p:txBody>
      </p:sp>
    </p:spTree>
    <p:extLst>
      <p:ext uri="{BB962C8B-B14F-4D97-AF65-F5344CB8AC3E}">
        <p14:creationId xmlns:p14="http://schemas.microsoft.com/office/powerpoint/2010/main" val="3435446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08A1-FEAA-4F21-96E4-5A57CFAABBE2}"/>
              </a:ext>
            </a:extLst>
          </p:cNvPr>
          <p:cNvSpPr>
            <a:spLocks noGrp="1"/>
          </p:cNvSpPr>
          <p:nvPr>
            <p:ph type="title"/>
          </p:nvPr>
        </p:nvSpPr>
        <p:spPr>
          <a:xfrm>
            <a:off x="2628900" y="2023110"/>
            <a:ext cx="6504710" cy="2628900"/>
          </a:xfrm>
        </p:spPr>
        <p:txBody>
          <a:bodyPr>
            <a:noAutofit/>
          </a:bodyPr>
          <a:lstStyle/>
          <a:p>
            <a:pPr fontAlgn="base"/>
            <a:r>
              <a:rPr lang="en-GB" sz="2800" b="1" i="0" dirty="0"/>
              <a:t>Today</a:t>
            </a:r>
            <a:r>
              <a:rPr lang="en-GB" sz="2800" i="0" dirty="0"/>
              <a:t>: As more and more services move to the cloud, encrypting data in transit is crucial, and cryptographers are continually developing and refining solutions to this challenge</a:t>
            </a:r>
            <a:endParaRPr lang="en-GB" sz="1800" i="0" dirty="0"/>
          </a:p>
        </p:txBody>
      </p:sp>
      <p:sp>
        <p:nvSpPr>
          <p:cNvPr id="5" name="Footer Placeholder 4">
            <a:extLst>
              <a:ext uri="{FF2B5EF4-FFF2-40B4-BE49-F238E27FC236}">
                <a16:creationId xmlns:a16="http://schemas.microsoft.com/office/drawing/2014/main" id="{5D109D7B-C32A-4E78-8DDF-03685549555D}"/>
              </a:ext>
            </a:extLst>
          </p:cNvPr>
          <p:cNvSpPr>
            <a:spLocks noGrp="1"/>
          </p:cNvSpPr>
          <p:nvPr>
            <p:ph type="ftr" sz="quarter" idx="11"/>
          </p:nvPr>
        </p:nvSpPr>
        <p:spPr/>
        <p:txBody>
          <a:bodyPr/>
          <a:lstStyle/>
          <a:p>
            <a:r>
              <a:rPr lang="en-IN" spc="300" dirty="0">
                <a:solidFill>
                  <a:schemeClr val="bg1"/>
                </a:solidFill>
              </a:rPr>
              <a:t>Secret Messages using python  </a:t>
            </a:r>
          </a:p>
        </p:txBody>
      </p:sp>
      <p:sp>
        <p:nvSpPr>
          <p:cNvPr id="6" name="Slide Number Placeholder 5">
            <a:extLst>
              <a:ext uri="{FF2B5EF4-FFF2-40B4-BE49-F238E27FC236}">
                <a16:creationId xmlns:a16="http://schemas.microsoft.com/office/drawing/2014/main" id="{ABC57B06-3F43-4092-8AB5-0AC06017930A}"/>
              </a:ext>
            </a:extLst>
          </p:cNvPr>
          <p:cNvSpPr>
            <a:spLocks noGrp="1"/>
          </p:cNvSpPr>
          <p:nvPr>
            <p:ph type="sldNum" sz="quarter" idx="12"/>
          </p:nvPr>
        </p:nvSpPr>
        <p:spPr/>
        <p:txBody>
          <a:bodyPr/>
          <a:lstStyle/>
          <a:p>
            <a:fld id="{B9713C8C-8E70-45D5-AE59-23E60168254E}" type="slidenum">
              <a:rPr lang="en-US" smtClean="0"/>
              <a:t>9</a:t>
            </a:fld>
            <a:endParaRPr lang="en-US" dirty="0"/>
          </a:p>
        </p:txBody>
      </p:sp>
    </p:spTree>
    <p:extLst>
      <p:ext uri="{BB962C8B-B14F-4D97-AF65-F5344CB8AC3E}">
        <p14:creationId xmlns:p14="http://schemas.microsoft.com/office/powerpoint/2010/main" val="1405960691"/>
      </p:ext>
    </p:extLst>
  </p:cSld>
  <p:clrMapOvr>
    <a:masterClrMapping/>
  </p:clrMapOvr>
</p:sld>
</file>

<file path=ppt/theme/theme1.xml><?xml version="1.0" encoding="utf-8"?>
<a:theme xmlns:a="http://schemas.openxmlformats.org/drawingml/2006/main" name="Brus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0DCE9DA-F7FD-45FA-83B7-D9813A44258A}">
  <ds:schemaRefs>
    <ds:schemaRef ds:uri="http://schemas.microsoft.com/sharepoint/v3/contenttype/forms"/>
  </ds:schemaRefs>
</ds:datastoreItem>
</file>

<file path=customXml/itemProps2.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DFCC198-DBFA-46B2-A241-8E3888E63670}">
  <ds:schemaRefs>
    <ds:schemaRef ds:uri="http://purl.org/dc/term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16c05727-aa75-4e4a-9b5f-8a80a1165891"/>
    <ds:schemaRef ds:uri="http://www.w3.org/XML/1998/namespace"/>
    <ds:schemaRef ds:uri="http://schemas.microsoft.com/office/infopath/2007/PartnerControls"/>
    <ds:schemaRef ds:uri="71af3243-3dd4-4a8d-8c0d-dd76da1f02a5"/>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Brush presentation</Template>
  <TotalTime>526</TotalTime>
  <Words>1009</Words>
  <Application>Microsoft Office PowerPoint</Application>
  <PresentationFormat>Widescreen</PresentationFormat>
  <Paragraphs>157</Paragraphs>
  <Slides>27</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Century Gothic</vt:lpstr>
      <vt:lpstr>Elephant</vt:lpstr>
      <vt:lpstr>ISOCPEUR</vt:lpstr>
      <vt:lpstr>Wingdings</vt:lpstr>
      <vt:lpstr>Brush</vt:lpstr>
      <vt:lpstr>Python project</vt:lpstr>
      <vt:lpstr>Team 3</vt:lpstr>
      <vt:lpstr>Agenda</vt:lpstr>
      <vt:lpstr>Cryptography </vt:lpstr>
      <vt:lpstr>History</vt:lpstr>
      <vt:lpstr>1932: Polish cryptographer Marian Rejewski discovers how Enigma works. Cryptographers like Alan Turnig to figure out how to crack the key, which changes daily. It proves crucial to the Allies' World War II victory. You can read more about the Bombe Machine designed by Turing and created by the British Tabulating Machine Company. </vt:lpstr>
      <vt:lpstr>1945: Claude E. Shannon of Bell Labs publishes an article called "A mathematical theory of cryptography." It's the starting point of modern cryptography. </vt:lpstr>
      <vt:lpstr>1970-73: IBM forms a 'crypto group,' which designs a block cipher to protect its customers' data. In 1973, the US adopted it as a national standard - the Data Encryption Standard, or DES. It remains in use until it cracked in 1997.  2000: the Advanced Encryption Standard replaces DES, or AES, found through a competition open to the public. Today, AES is available royalty-free worldwide and is approved for use in classified US government information.</vt:lpstr>
      <vt:lpstr>Today: As more and more services move to the cloud, encrypting data in transit is crucial, and cryptographers are continually developing and refining solutions to this challenge</vt:lpstr>
      <vt:lpstr>CRPYTOGGRAPHY</vt:lpstr>
      <vt:lpstr>Why &amp; Purpose Cryptography ?</vt:lpstr>
      <vt:lpstr>Cryptography using PYTHON</vt:lpstr>
      <vt:lpstr>AIM</vt:lpstr>
      <vt:lpstr>HOW  IT WORKS ??</vt:lpstr>
      <vt:lpstr>Software :   PYTHON</vt:lpstr>
      <vt:lpstr>features</vt:lpstr>
      <vt:lpstr>applications</vt:lpstr>
      <vt:lpstr>FLOWCHART (basic cryptography process)</vt:lpstr>
      <vt:lpstr>ALGORITHM</vt:lpstr>
      <vt:lpstr>code</vt:lpstr>
      <vt:lpstr>code</vt:lpstr>
      <vt:lpstr>Code execution</vt:lpstr>
      <vt:lpstr>PowerPoint Presentation</vt:lpstr>
      <vt:lpstr>Screen Recording</vt:lpstr>
      <vt:lpstr>PowerPoint Presentation</vt:lpstr>
      <vt:lpstr>References /  Deliverables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project</dc:title>
  <dc:creator>Parmeet Singh</dc:creator>
  <cp:lastModifiedBy>Parmeet Singh</cp:lastModifiedBy>
  <cp:revision>56</cp:revision>
  <dcterms:created xsi:type="dcterms:W3CDTF">2020-12-09T16:44:00Z</dcterms:created>
  <dcterms:modified xsi:type="dcterms:W3CDTF">2021-01-11T18:45:51Z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